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3"/>
  </p:notesMasterIdLst>
  <p:sldIdLst>
    <p:sldId id="299" r:id="rId2"/>
    <p:sldId id="259" r:id="rId3"/>
    <p:sldId id="258" r:id="rId4"/>
    <p:sldId id="265" r:id="rId5"/>
    <p:sldId id="308" r:id="rId6"/>
    <p:sldId id="309" r:id="rId7"/>
    <p:sldId id="302" r:id="rId8"/>
    <p:sldId id="305" r:id="rId9"/>
    <p:sldId id="323" r:id="rId10"/>
    <p:sldId id="324" r:id="rId11"/>
    <p:sldId id="325" r:id="rId12"/>
    <p:sldId id="310" r:id="rId13"/>
    <p:sldId id="335" r:id="rId14"/>
    <p:sldId id="312" r:id="rId15"/>
    <p:sldId id="327" r:id="rId16"/>
    <p:sldId id="328" r:id="rId17"/>
    <p:sldId id="329" r:id="rId18"/>
    <p:sldId id="330" r:id="rId19"/>
    <p:sldId id="331" r:id="rId20"/>
    <p:sldId id="338" r:id="rId21"/>
    <p:sldId id="340" r:id="rId22"/>
    <p:sldId id="303" r:id="rId23"/>
    <p:sldId id="317" r:id="rId24"/>
    <p:sldId id="326" r:id="rId25"/>
    <p:sldId id="321" r:id="rId26"/>
    <p:sldId id="306" r:id="rId27"/>
    <p:sldId id="318" r:id="rId28"/>
    <p:sldId id="319" r:id="rId29"/>
    <p:sldId id="320" r:id="rId30"/>
    <p:sldId id="304" r:id="rId31"/>
    <p:sldId id="332" r:id="rId32"/>
    <p:sldId id="333" r:id="rId33"/>
    <p:sldId id="334" r:id="rId34"/>
    <p:sldId id="307" r:id="rId35"/>
    <p:sldId id="301" r:id="rId36"/>
    <p:sldId id="322" r:id="rId37"/>
    <p:sldId id="316" r:id="rId38"/>
    <p:sldId id="336" r:id="rId39"/>
    <p:sldId id="313" r:id="rId40"/>
    <p:sldId id="314" r:id="rId41"/>
    <p:sldId id="315" r:id="rId42"/>
  </p:sldIdLst>
  <p:sldSz cx="12192000" cy="6858000"/>
  <p:notesSz cx="6858000" cy="9144000"/>
  <p:custDataLst>
    <p:tags r:id="rId4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46" userDrawn="1">
          <p15:clr>
            <a:srgbClr val="A4A3A4"/>
          </p15:clr>
        </p15:guide>
        <p15:guide id="2" pos="3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F7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0" autoAdjust="0"/>
    <p:restoredTop sz="84887" autoAdjust="0"/>
  </p:normalViewPr>
  <p:slideViewPr>
    <p:cSldViewPr snapToGrid="0">
      <p:cViewPr varScale="1">
        <p:scale>
          <a:sx n="93" d="100"/>
          <a:sy n="93" d="100"/>
        </p:scale>
        <p:origin x="630" y="66"/>
      </p:cViewPr>
      <p:guideLst>
        <p:guide orient="horz" pos="2546"/>
        <p:guide pos="316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A6D290-1F44-4E5A-AFA0-4DB5D7863AEB}" type="datetimeFigureOut">
              <a:rPr lang="zh-CN" altLang="en-US" smtClean="0"/>
              <a:t>2024/4/15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622E85-07D3-4E55-9842-942DD6BAA26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20684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093341-7E73-4CB7-AB28-F066480C636E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65441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98045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10674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50809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33149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04404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00970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66262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65015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98083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21902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F633F3-5D0E-4770-8750-05DED033C41B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923068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793323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126092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在碩一上的時候去台大修了這堂課，這堂主要是在教我們三個重點，第一個是如何在</a:t>
            </a:r>
            <a:r>
              <a:rPr lang="en-US" altLang="zh-TW" dirty="0"/>
              <a:t>FPGA</a:t>
            </a:r>
            <a:r>
              <a:rPr lang="zh-TW" altLang="en-US" dirty="0"/>
              <a:t>和</a:t>
            </a:r>
            <a:r>
              <a:rPr lang="en-US" altLang="zh-TW" dirty="0"/>
              <a:t>ASIC</a:t>
            </a:r>
            <a:r>
              <a:rPr lang="zh-TW" altLang="en-US" dirty="0"/>
              <a:t>上使用</a:t>
            </a:r>
            <a:r>
              <a:rPr lang="en-US" altLang="zh-TW" dirty="0"/>
              <a:t>Verilog</a:t>
            </a:r>
            <a:r>
              <a:rPr lang="zh-TW" altLang="en-US" dirty="0"/>
              <a:t>與</a:t>
            </a:r>
            <a:r>
              <a:rPr lang="en-US" altLang="zh-TW" dirty="0"/>
              <a:t>HLS</a:t>
            </a:r>
            <a:r>
              <a:rPr lang="zh-TW" altLang="en-US" dirty="0"/>
              <a:t>設計且實現專案，第二個是將專案整合到</a:t>
            </a:r>
            <a:r>
              <a:rPr lang="en-US" altLang="zh-TW" dirty="0"/>
              <a:t>Caravel SOC</a:t>
            </a:r>
            <a:r>
              <a:rPr lang="zh-TW" altLang="en-US" dirty="0"/>
              <a:t>上，第三個是利用</a:t>
            </a:r>
            <a:r>
              <a:rPr lang="en-US" altLang="zh-TW" dirty="0"/>
              <a:t>Caravel FPGA</a:t>
            </a:r>
            <a:r>
              <a:rPr lang="zh-TW" altLang="en-US" dirty="0"/>
              <a:t>去做實際模擬。</a:t>
            </a:r>
            <a:endParaRPr lang="en-US" altLang="zh-TW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F633F3-5D0E-4770-8750-05DED033C41B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470879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我首先介紹一下在這堂課最主要用到的</a:t>
            </a:r>
            <a:r>
              <a:rPr lang="en-US" altLang="zh-TW" dirty="0"/>
              <a:t>Caravel SOC</a:t>
            </a:r>
            <a:r>
              <a:rPr lang="zh-TW" altLang="en-US" dirty="0"/>
              <a:t>的</a:t>
            </a:r>
            <a:r>
              <a:rPr lang="en-US" altLang="zh-TW" dirty="0" err="1"/>
              <a:t>bloack</a:t>
            </a:r>
            <a:r>
              <a:rPr lang="en-US" altLang="zh-TW" dirty="0"/>
              <a:t> diagram</a:t>
            </a:r>
            <a:r>
              <a:rPr lang="zh-TW" altLang="en-US" dirty="0"/>
              <a:t>，在</a:t>
            </a:r>
            <a:r>
              <a:rPr lang="en-US" altLang="zh-TW" dirty="0"/>
              <a:t>Management</a:t>
            </a:r>
            <a:r>
              <a:rPr lang="zh-TW" altLang="en-US" dirty="0"/>
              <a:t>這塊當中是</a:t>
            </a:r>
            <a:r>
              <a:rPr lang="en-US" altLang="zh-TW" dirty="0"/>
              <a:t>SOC</a:t>
            </a:r>
            <a:r>
              <a:rPr lang="zh-TW" altLang="en-US" dirty="0"/>
              <a:t>的核心所在，因為</a:t>
            </a:r>
            <a:r>
              <a:rPr lang="en-US" altLang="zh-TW" dirty="0"/>
              <a:t>CPU</a:t>
            </a:r>
            <a:r>
              <a:rPr lang="zh-TW" altLang="en-US" dirty="0"/>
              <a:t>是放在這邊，本</a:t>
            </a:r>
            <a:r>
              <a:rPr lang="en-US" altLang="zh-TW" dirty="0"/>
              <a:t>CPU</a:t>
            </a:r>
            <a:r>
              <a:rPr lang="zh-TW" altLang="en-US" dirty="0"/>
              <a:t>是採用</a:t>
            </a:r>
            <a:r>
              <a:rPr lang="en-US" altLang="zh-TW" dirty="0"/>
              <a:t>ex-RSIC</a:t>
            </a:r>
            <a:r>
              <a:rPr lang="zh-TW" altLang="en-US" dirty="0"/>
              <a:t> </a:t>
            </a:r>
            <a:r>
              <a:rPr lang="en-US" altLang="zh-TW" dirty="0"/>
              <a:t>V</a:t>
            </a:r>
            <a:r>
              <a:rPr lang="zh-TW" altLang="en-US" dirty="0"/>
              <a:t>架構，圍繞整體架構的</a:t>
            </a:r>
            <a:r>
              <a:rPr lang="en-US" altLang="zh-TW" dirty="0"/>
              <a:t>Wishbone bus</a:t>
            </a:r>
            <a:r>
              <a:rPr lang="zh-TW" altLang="en-US" dirty="0"/>
              <a:t>，透過</a:t>
            </a:r>
            <a:r>
              <a:rPr lang="en-US" altLang="zh-TW" dirty="0"/>
              <a:t>11</a:t>
            </a:r>
            <a:r>
              <a:rPr lang="zh-TW" altLang="en-US" dirty="0"/>
              <a:t>個</a:t>
            </a:r>
            <a:r>
              <a:rPr lang="en-US" altLang="zh-TW" dirty="0" err="1"/>
              <a:t>clk</a:t>
            </a:r>
            <a:r>
              <a:rPr lang="zh-TW" altLang="en-US" dirty="0"/>
              <a:t>去響應並排程各個不同的輸出入訊號，而我們在做硬體加速的專案與</a:t>
            </a:r>
            <a:r>
              <a:rPr lang="en-US" altLang="zh-TW" dirty="0"/>
              <a:t>RAM</a:t>
            </a:r>
            <a:r>
              <a:rPr lang="zh-TW" altLang="en-US" dirty="0"/>
              <a:t>都是放在</a:t>
            </a:r>
            <a:r>
              <a:rPr lang="en-US" altLang="zh-TW" dirty="0"/>
              <a:t>USER project</a:t>
            </a:r>
            <a:r>
              <a:rPr lang="zh-TW" altLang="en-US" dirty="0"/>
              <a:t>這邊，再來是</a:t>
            </a:r>
            <a:r>
              <a:rPr lang="en-US" altLang="zh-TW" dirty="0"/>
              <a:t>MPRJ</a:t>
            </a:r>
            <a:r>
              <a:rPr lang="zh-TW" altLang="en-US" dirty="0"/>
              <a:t>，這</a:t>
            </a:r>
            <a:r>
              <a:rPr lang="en-US" altLang="zh-TW" dirty="0"/>
              <a:t>38</a:t>
            </a:r>
            <a:r>
              <a:rPr lang="zh-TW" altLang="en-US" dirty="0"/>
              <a:t>根腳位是系統主要與外界溝通的管道，他的輸出入與功能設定可由</a:t>
            </a:r>
            <a:r>
              <a:rPr lang="en-US" altLang="zh-TW" dirty="0"/>
              <a:t>Management</a:t>
            </a:r>
            <a:r>
              <a:rPr lang="zh-TW" altLang="en-US" dirty="0"/>
              <a:t>或</a:t>
            </a:r>
            <a:r>
              <a:rPr lang="en-US" altLang="zh-TW" dirty="0"/>
              <a:t>User project</a:t>
            </a:r>
            <a:r>
              <a:rPr lang="zh-TW" altLang="en-US" dirty="0"/>
              <a:t>亦或者</a:t>
            </a:r>
            <a:r>
              <a:rPr lang="en-US" altLang="zh-TW" dirty="0" err="1"/>
              <a:t>testbemch</a:t>
            </a:r>
            <a:r>
              <a:rPr lang="zh-TW" altLang="en-US" dirty="0"/>
              <a:t>去設置，</a:t>
            </a:r>
            <a:endParaRPr lang="en-US" altLang="zh-TW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378600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179265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這是我們在這堂課當中</a:t>
            </a:r>
            <a:r>
              <a:rPr lang="en-US" altLang="zh-TW" dirty="0"/>
              <a:t>Final</a:t>
            </a:r>
            <a:r>
              <a:rPr lang="zh-TW" altLang="en-US" dirty="0"/>
              <a:t> </a:t>
            </a:r>
            <a:r>
              <a:rPr lang="en-US" altLang="zh-TW" dirty="0"/>
              <a:t>project</a:t>
            </a:r>
            <a:r>
              <a:rPr lang="zh-TW" altLang="en-US" dirty="0"/>
              <a:t>的</a:t>
            </a:r>
            <a:r>
              <a:rPr lang="en-US" altLang="zh-TW" dirty="0"/>
              <a:t>block</a:t>
            </a:r>
            <a:r>
              <a:rPr lang="zh-TW" altLang="en-US" dirty="0"/>
              <a:t> </a:t>
            </a:r>
            <a:r>
              <a:rPr lang="en-US" altLang="zh-TW" dirty="0"/>
              <a:t>diagram</a:t>
            </a:r>
            <a:r>
              <a:rPr lang="zh-TW" altLang="en-US" dirty="0"/>
              <a:t>，我們實現了</a:t>
            </a:r>
            <a:r>
              <a:rPr lang="en-US" altLang="zh-TW" dirty="0"/>
              <a:t>FIR</a:t>
            </a:r>
            <a:r>
              <a:rPr lang="zh-TW" altLang="en-US" dirty="0"/>
              <a:t>、</a:t>
            </a:r>
            <a:r>
              <a:rPr lang="en-US" altLang="zh-TW" dirty="0"/>
              <a:t>QS</a:t>
            </a:r>
            <a:r>
              <a:rPr lang="zh-TW" altLang="en-US" dirty="0"/>
              <a:t>、</a:t>
            </a:r>
            <a:r>
              <a:rPr lang="en-US" altLang="zh-TW" dirty="0"/>
              <a:t>MM</a:t>
            </a:r>
            <a:r>
              <a:rPr lang="zh-TW" altLang="en-US" dirty="0"/>
              <a:t>的硬體加速器，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624570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348593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333439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535471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26562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F633F3-5D0E-4770-8750-05DED033C41B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901402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F633F3-5D0E-4770-8750-05DED033C41B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193550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923539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469953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18662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148651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093341-7E73-4CB7-AB28-F066480C636E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900985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670088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836246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96758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08623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119757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643028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05734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4586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84078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F633F3-5D0E-4770-8750-05DED033C41B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04620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21717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89191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2024/4/15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18276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2024/4/15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87177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2024/4/15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55014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74513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7589477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12283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2024/4/15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86539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2024/4/15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21841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2024/4/15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58257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2024/4/15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1170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lumMod val="95000"/>
                  <a:alpha val="76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44060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2024/4/15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5230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47583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2024/4/15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78056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2024/4/15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30940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4.png"/><Relationship Id="rId18" Type="http://schemas.openxmlformats.org/officeDocument/2006/relationships/image" Target="../media/image79.png"/><Relationship Id="rId26" Type="http://schemas.openxmlformats.org/officeDocument/2006/relationships/image" Target="../media/image87.png"/><Relationship Id="rId3" Type="http://schemas.openxmlformats.org/officeDocument/2006/relationships/image" Target="../media/image64.png"/><Relationship Id="rId21" Type="http://schemas.openxmlformats.org/officeDocument/2006/relationships/image" Target="../media/image82.png"/><Relationship Id="rId34" Type="http://schemas.openxmlformats.org/officeDocument/2006/relationships/image" Target="../media/image95.png"/><Relationship Id="rId7" Type="http://schemas.openxmlformats.org/officeDocument/2006/relationships/image" Target="../media/image68.png"/><Relationship Id="rId12" Type="http://schemas.openxmlformats.org/officeDocument/2006/relationships/image" Target="../media/image73.png"/><Relationship Id="rId17" Type="http://schemas.openxmlformats.org/officeDocument/2006/relationships/image" Target="../media/image78.png"/><Relationship Id="rId25" Type="http://schemas.openxmlformats.org/officeDocument/2006/relationships/image" Target="../media/image86.png"/><Relationship Id="rId33" Type="http://schemas.openxmlformats.org/officeDocument/2006/relationships/image" Target="../media/image94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77.png"/><Relationship Id="rId20" Type="http://schemas.openxmlformats.org/officeDocument/2006/relationships/image" Target="../media/image81.png"/><Relationship Id="rId29" Type="http://schemas.openxmlformats.org/officeDocument/2006/relationships/image" Target="../media/image9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7.png"/><Relationship Id="rId11" Type="http://schemas.openxmlformats.org/officeDocument/2006/relationships/image" Target="../media/image72.png"/><Relationship Id="rId24" Type="http://schemas.openxmlformats.org/officeDocument/2006/relationships/image" Target="../media/image85.png"/><Relationship Id="rId32" Type="http://schemas.openxmlformats.org/officeDocument/2006/relationships/image" Target="../media/image93.png"/><Relationship Id="rId5" Type="http://schemas.openxmlformats.org/officeDocument/2006/relationships/image" Target="../media/image66.png"/><Relationship Id="rId15" Type="http://schemas.openxmlformats.org/officeDocument/2006/relationships/image" Target="../media/image76.png"/><Relationship Id="rId23" Type="http://schemas.openxmlformats.org/officeDocument/2006/relationships/image" Target="../media/image84.png"/><Relationship Id="rId28" Type="http://schemas.openxmlformats.org/officeDocument/2006/relationships/image" Target="../media/image89.png"/><Relationship Id="rId10" Type="http://schemas.openxmlformats.org/officeDocument/2006/relationships/image" Target="../media/image71.png"/><Relationship Id="rId19" Type="http://schemas.openxmlformats.org/officeDocument/2006/relationships/image" Target="../media/image80.png"/><Relationship Id="rId31" Type="http://schemas.openxmlformats.org/officeDocument/2006/relationships/image" Target="../media/image92.png"/><Relationship Id="rId4" Type="http://schemas.openxmlformats.org/officeDocument/2006/relationships/image" Target="../media/image65.png"/><Relationship Id="rId9" Type="http://schemas.openxmlformats.org/officeDocument/2006/relationships/image" Target="../media/image70.png"/><Relationship Id="rId14" Type="http://schemas.openxmlformats.org/officeDocument/2006/relationships/image" Target="../media/image75.png"/><Relationship Id="rId22" Type="http://schemas.openxmlformats.org/officeDocument/2006/relationships/image" Target="../media/image83.png"/><Relationship Id="rId27" Type="http://schemas.openxmlformats.org/officeDocument/2006/relationships/image" Target="../media/image88.png"/><Relationship Id="rId30" Type="http://schemas.openxmlformats.org/officeDocument/2006/relationships/image" Target="../media/image91.png"/><Relationship Id="rId8" Type="http://schemas.openxmlformats.org/officeDocument/2006/relationships/image" Target="../media/image69.png"/></Relationships>
</file>

<file path=ppt/slides/_rels/slide1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40.png"/><Relationship Id="rId26" Type="http://schemas.openxmlformats.org/officeDocument/2006/relationships/image" Target="../media/image1470.png"/><Relationship Id="rId39" Type="http://schemas.openxmlformats.org/officeDocument/2006/relationships/image" Target="../media/image33.png"/><Relationship Id="rId3" Type="http://schemas.openxmlformats.org/officeDocument/2006/relationships/image" Target="../media/image26.png"/><Relationship Id="rId34" Type="http://schemas.openxmlformats.org/officeDocument/2006/relationships/image" Target="../media/image28.png"/><Relationship Id="rId42" Type="http://schemas.openxmlformats.org/officeDocument/2006/relationships/image" Target="../media/image36.png"/><Relationship Id="rId7" Type="http://schemas.openxmlformats.org/officeDocument/2006/relationships/image" Target="../media/image1310.png"/><Relationship Id="rId12" Type="http://schemas.openxmlformats.org/officeDocument/2006/relationships/image" Target="../media/image1330.png"/><Relationship Id="rId25" Type="http://schemas.openxmlformats.org/officeDocument/2006/relationships/image" Target="../media/image750.png"/><Relationship Id="rId17" Type="http://schemas.openxmlformats.org/officeDocument/2006/relationships/image" Target="../media/image1390.png"/><Relationship Id="rId33" Type="http://schemas.openxmlformats.org/officeDocument/2006/relationships/image" Target="../media/image27.png"/><Relationship Id="rId38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29" Type="http://schemas.openxmlformats.org/officeDocument/2006/relationships/image" Target="../media/image280.png"/><Relationship Id="rId41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00.png"/><Relationship Id="rId11" Type="http://schemas.openxmlformats.org/officeDocument/2006/relationships/image" Target="../media/image710.png"/><Relationship Id="rId32" Type="http://schemas.openxmlformats.org/officeDocument/2006/relationships/image" Target="../media/image310.png"/><Relationship Id="rId37" Type="http://schemas.openxmlformats.org/officeDocument/2006/relationships/image" Target="../media/image31.png"/><Relationship Id="rId40" Type="http://schemas.openxmlformats.org/officeDocument/2006/relationships/image" Target="../media/image34.png"/><Relationship Id="rId5" Type="http://schemas.openxmlformats.org/officeDocument/2006/relationships/image" Target="../media/image1290.png"/><Relationship Id="rId28" Type="http://schemas.openxmlformats.org/officeDocument/2006/relationships/image" Target="../media/image780.png"/><Relationship Id="rId36" Type="http://schemas.openxmlformats.org/officeDocument/2006/relationships/image" Target="../media/image30.png"/><Relationship Id="rId10" Type="http://schemas.openxmlformats.org/officeDocument/2006/relationships/image" Target="../media/image700.png"/><Relationship Id="rId31" Type="http://schemas.openxmlformats.org/officeDocument/2006/relationships/image" Target="../media/image300.png"/><Relationship Id="rId44" Type="http://schemas.openxmlformats.org/officeDocument/2006/relationships/image" Target="../media/image38.png"/><Relationship Id="rId4" Type="http://schemas.openxmlformats.org/officeDocument/2006/relationships/image" Target="../media/image1280.png"/><Relationship Id="rId9" Type="http://schemas.openxmlformats.org/officeDocument/2006/relationships/image" Target="../media/image1320.png"/><Relationship Id="rId14" Type="http://schemas.openxmlformats.org/officeDocument/2006/relationships/image" Target="../media/image740.png"/><Relationship Id="rId27" Type="http://schemas.openxmlformats.org/officeDocument/2006/relationships/image" Target="../media/image770.png"/><Relationship Id="rId30" Type="http://schemas.openxmlformats.org/officeDocument/2006/relationships/image" Target="../media/image290.png"/><Relationship Id="rId35" Type="http://schemas.openxmlformats.org/officeDocument/2006/relationships/image" Target="../media/image29.png"/><Relationship Id="rId43" Type="http://schemas.openxmlformats.org/officeDocument/2006/relationships/image" Target="../media/image37.png"/><Relationship Id="rId8" Type="http://schemas.openxmlformats.org/officeDocument/2006/relationships/image" Target="../media/image680.png"/></Relationships>
</file>

<file path=ppt/slides/_rels/slide1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9.png"/><Relationship Id="rId18" Type="http://schemas.openxmlformats.org/officeDocument/2006/relationships/image" Target="../media/image54.png"/><Relationship Id="rId26" Type="http://schemas.openxmlformats.org/officeDocument/2006/relationships/image" Target="../media/image62.png"/><Relationship Id="rId3" Type="http://schemas.openxmlformats.org/officeDocument/2006/relationships/image" Target="../media/image25.png"/><Relationship Id="rId21" Type="http://schemas.openxmlformats.org/officeDocument/2006/relationships/image" Target="../media/image57.png"/><Relationship Id="rId34" Type="http://schemas.openxmlformats.org/officeDocument/2006/relationships/image" Target="../media/image102.png"/><Relationship Id="rId7" Type="http://schemas.openxmlformats.org/officeDocument/2006/relationships/image" Target="../media/image43.png"/><Relationship Id="rId12" Type="http://schemas.openxmlformats.org/officeDocument/2006/relationships/image" Target="../media/image48.png"/><Relationship Id="rId17" Type="http://schemas.openxmlformats.org/officeDocument/2006/relationships/image" Target="../media/image53.png"/><Relationship Id="rId25" Type="http://schemas.openxmlformats.org/officeDocument/2006/relationships/image" Target="../media/image61.png"/><Relationship Id="rId33" Type="http://schemas.openxmlformats.org/officeDocument/2006/relationships/image" Target="../media/image101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52.png"/><Relationship Id="rId20" Type="http://schemas.openxmlformats.org/officeDocument/2006/relationships/image" Target="../media/image56.png"/><Relationship Id="rId29" Type="http://schemas.openxmlformats.org/officeDocument/2006/relationships/image" Target="../media/image9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24" Type="http://schemas.openxmlformats.org/officeDocument/2006/relationships/image" Target="../media/image60.png"/><Relationship Id="rId32" Type="http://schemas.openxmlformats.org/officeDocument/2006/relationships/image" Target="../media/image100.png"/><Relationship Id="rId5" Type="http://schemas.openxmlformats.org/officeDocument/2006/relationships/image" Target="../media/image41.png"/><Relationship Id="rId15" Type="http://schemas.openxmlformats.org/officeDocument/2006/relationships/image" Target="../media/image51.png"/><Relationship Id="rId23" Type="http://schemas.openxmlformats.org/officeDocument/2006/relationships/image" Target="../media/image59.png"/><Relationship Id="rId28" Type="http://schemas.openxmlformats.org/officeDocument/2006/relationships/image" Target="../media/image96.png"/><Relationship Id="rId10" Type="http://schemas.openxmlformats.org/officeDocument/2006/relationships/image" Target="../media/image46.png"/><Relationship Id="rId19" Type="http://schemas.openxmlformats.org/officeDocument/2006/relationships/image" Target="../media/image55.png"/><Relationship Id="rId31" Type="http://schemas.openxmlformats.org/officeDocument/2006/relationships/image" Target="../media/image99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Relationship Id="rId14" Type="http://schemas.openxmlformats.org/officeDocument/2006/relationships/image" Target="../media/image50.png"/><Relationship Id="rId22" Type="http://schemas.openxmlformats.org/officeDocument/2006/relationships/image" Target="../media/image58.png"/><Relationship Id="rId27" Type="http://schemas.openxmlformats.org/officeDocument/2006/relationships/image" Target="../media/image63.png"/><Relationship Id="rId30" Type="http://schemas.openxmlformats.org/officeDocument/2006/relationships/image" Target="../media/image98.png"/><Relationship Id="rId35" Type="http://schemas.openxmlformats.org/officeDocument/2006/relationships/image" Target="../media/image103.png"/><Relationship Id="rId8" Type="http://schemas.openxmlformats.org/officeDocument/2006/relationships/image" Target="../media/image44.png"/></Relationships>
</file>

<file path=ppt/slides/_rels/slide1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4.png"/><Relationship Id="rId18" Type="http://schemas.openxmlformats.org/officeDocument/2006/relationships/image" Target="../media/image119.png"/><Relationship Id="rId26" Type="http://schemas.openxmlformats.org/officeDocument/2006/relationships/image" Target="../media/image127.png"/><Relationship Id="rId39" Type="http://schemas.openxmlformats.org/officeDocument/2006/relationships/image" Target="../media/image140.png"/><Relationship Id="rId21" Type="http://schemas.openxmlformats.org/officeDocument/2006/relationships/image" Target="../media/image122.png"/><Relationship Id="rId34" Type="http://schemas.openxmlformats.org/officeDocument/2006/relationships/image" Target="../media/image135.png"/><Relationship Id="rId7" Type="http://schemas.openxmlformats.org/officeDocument/2006/relationships/image" Target="../media/image108.png"/><Relationship Id="rId12" Type="http://schemas.openxmlformats.org/officeDocument/2006/relationships/image" Target="../media/image113.png"/><Relationship Id="rId17" Type="http://schemas.openxmlformats.org/officeDocument/2006/relationships/image" Target="../media/image118.png"/><Relationship Id="rId25" Type="http://schemas.openxmlformats.org/officeDocument/2006/relationships/image" Target="../media/image126.png"/><Relationship Id="rId33" Type="http://schemas.openxmlformats.org/officeDocument/2006/relationships/image" Target="../media/image134.png"/><Relationship Id="rId38" Type="http://schemas.openxmlformats.org/officeDocument/2006/relationships/image" Target="../media/image139.pn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117.png"/><Relationship Id="rId20" Type="http://schemas.openxmlformats.org/officeDocument/2006/relationships/image" Target="../media/image121.png"/><Relationship Id="rId29" Type="http://schemas.openxmlformats.org/officeDocument/2006/relationships/image" Target="../media/image13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7.png"/><Relationship Id="rId11" Type="http://schemas.openxmlformats.org/officeDocument/2006/relationships/image" Target="../media/image112.png"/><Relationship Id="rId24" Type="http://schemas.openxmlformats.org/officeDocument/2006/relationships/image" Target="../media/image125.png"/><Relationship Id="rId32" Type="http://schemas.openxmlformats.org/officeDocument/2006/relationships/image" Target="../media/image133.png"/><Relationship Id="rId37" Type="http://schemas.openxmlformats.org/officeDocument/2006/relationships/image" Target="../media/image138.png"/><Relationship Id="rId40" Type="http://schemas.openxmlformats.org/officeDocument/2006/relationships/image" Target="../media/image141.png"/><Relationship Id="rId5" Type="http://schemas.openxmlformats.org/officeDocument/2006/relationships/image" Target="../media/image106.png"/><Relationship Id="rId15" Type="http://schemas.openxmlformats.org/officeDocument/2006/relationships/image" Target="../media/image116.png"/><Relationship Id="rId23" Type="http://schemas.openxmlformats.org/officeDocument/2006/relationships/image" Target="../media/image124.png"/><Relationship Id="rId28" Type="http://schemas.openxmlformats.org/officeDocument/2006/relationships/image" Target="../media/image129.png"/><Relationship Id="rId36" Type="http://schemas.openxmlformats.org/officeDocument/2006/relationships/image" Target="../media/image137.png"/><Relationship Id="rId10" Type="http://schemas.openxmlformats.org/officeDocument/2006/relationships/image" Target="../media/image111.png"/><Relationship Id="rId19" Type="http://schemas.openxmlformats.org/officeDocument/2006/relationships/image" Target="../media/image120.png"/><Relationship Id="rId31" Type="http://schemas.openxmlformats.org/officeDocument/2006/relationships/image" Target="../media/image132.png"/><Relationship Id="rId4" Type="http://schemas.openxmlformats.org/officeDocument/2006/relationships/image" Target="../media/image105.png"/><Relationship Id="rId9" Type="http://schemas.openxmlformats.org/officeDocument/2006/relationships/image" Target="../media/image110.png"/><Relationship Id="rId14" Type="http://schemas.openxmlformats.org/officeDocument/2006/relationships/image" Target="../media/image115.png"/><Relationship Id="rId22" Type="http://schemas.openxmlformats.org/officeDocument/2006/relationships/image" Target="../media/image123.png"/><Relationship Id="rId27" Type="http://schemas.openxmlformats.org/officeDocument/2006/relationships/image" Target="../media/image128.png"/><Relationship Id="rId30" Type="http://schemas.openxmlformats.org/officeDocument/2006/relationships/image" Target="../media/image131.png"/><Relationship Id="rId35" Type="http://schemas.openxmlformats.org/officeDocument/2006/relationships/image" Target="../media/image136.png"/><Relationship Id="rId8" Type="http://schemas.openxmlformats.org/officeDocument/2006/relationships/image" Target="../media/image109.png"/><Relationship Id="rId3" Type="http://schemas.openxmlformats.org/officeDocument/2006/relationships/image" Target="../media/image10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tags" Target="../tags/tag4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6.png"/><Relationship Id="rId4" Type="http://schemas.openxmlformats.org/officeDocument/2006/relationships/image" Target="../media/image14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0.png"/><Relationship Id="rId5" Type="http://schemas.openxmlformats.org/officeDocument/2006/relationships/image" Target="../media/image149.png"/><Relationship Id="rId4" Type="http://schemas.openxmlformats.org/officeDocument/2006/relationships/image" Target="../media/image14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3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9.png"/><Relationship Id="rId4" Type="http://schemas.openxmlformats.org/officeDocument/2006/relationships/image" Target="../media/image15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6.png"/><Relationship Id="rId4" Type="http://schemas.openxmlformats.org/officeDocument/2006/relationships/image" Target="../media/image14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17" Type="http://schemas.openxmlformats.org/officeDocument/2006/relationships/image" Target="../media/image295.png"/><Relationship Id="rId25" Type="http://schemas.openxmlformats.org/officeDocument/2006/relationships/image" Target="../media/image373.png"/><Relationship Id="rId2" Type="http://schemas.openxmlformats.org/officeDocument/2006/relationships/notesSlide" Target="../notesSlides/notesSlide39.xml"/><Relationship Id="rId16" Type="http://schemas.openxmlformats.org/officeDocument/2006/relationships/image" Target="../media/image294.png"/><Relationship Id="rId1" Type="http://schemas.openxmlformats.org/officeDocument/2006/relationships/slideLayout" Target="../slideLayouts/slideLayout6.xml"/><Relationship Id="rId24" Type="http://schemas.openxmlformats.org/officeDocument/2006/relationships/image" Target="../media/image372.png"/><Relationship Id="rId5" Type="http://schemas.openxmlformats.org/officeDocument/2006/relationships/image" Target="../media/image163.png"/><Relationship Id="rId15" Type="http://schemas.openxmlformats.org/officeDocument/2006/relationships/image" Target="../media/image366.png"/><Relationship Id="rId23" Type="http://schemas.openxmlformats.org/officeDocument/2006/relationships/image" Target="../media/image371.png"/><Relationship Id="rId4" Type="http://schemas.openxmlformats.org/officeDocument/2006/relationships/image" Target="../media/image162.png"/><Relationship Id="rId14" Type="http://schemas.openxmlformats.org/officeDocument/2006/relationships/image" Target="../media/image292.png"/><Relationship Id="rId22" Type="http://schemas.openxmlformats.org/officeDocument/2006/relationships/image" Target="../media/image37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mailto:fossum2523@gmail.com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18" Type="http://schemas.openxmlformats.org/officeDocument/2006/relationships/image" Target="../media/image367.png"/><Relationship Id="rId3" Type="http://schemas.openxmlformats.org/officeDocument/2006/relationships/image" Target="../media/image291.png"/><Relationship Id="rId21" Type="http://schemas.openxmlformats.org/officeDocument/2006/relationships/image" Target="../media/image369.png"/><Relationship Id="rId17" Type="http://schemas.openxmlformats.org/officeDocument/2006/relationships/image" Target="../media/image295.png"/><Relationship Id="rId2" Type="http://schemas.openxmlformats.org/officeDocument/2006/relationships/notesSlide" Target="../notesSlides/notesSlide40.xml"/><Relationship Id="rId16" Type="http://schemas.openxmlformats.org/officeDocument/2006/relationships/image" Target="../media/image294.png"/><Relationship Id="rId20" Type="http://schemas.openxmlformats.org/officeDocument/2006/relationships/image" Target="../media/image368.png"/><Relationship Id="rId1" Type="http://schemas.openxmlformats.org/officeDocument/2006/relationships/slideLayout" Target="../slideLayouts/slideLayout6.xml"/><Relationship Id="rId15" Type="http://schemas.openxmlformats.org/officeDocument/2006/relationships/image" Target="../media/image366.png"/><Relationship Id="rId19" Type="http://schemas.openxmlformats.org/officeDocument/2006/relationships/image" Target="../media/image297.png"/><Relationship Id="rId14" Type="http://schemas.openxmlformats.org/officeDocument/2006/relationships/image" Target="../media/image29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/>
          <p:cNvGrpSpPr/>
          <p:nvPr/>
        </p:nvGrpSpPr>
        <p:grpSpPr>
          <a:xfrm>
            <a:off x="1659081" y="-872837"/>
            <a:ext cx="8738755" cy="8603673"/>
            <a:chOff x="1659081" y="-872837"/>
            <a:chExt cx="8738755" cy="8603673"/>
          </a:xfrm>
        </p:grpSpPr>
        <p:sp>
          <p:nvSpPr>
            <p:cNvPr id="4" name="椭圆 3"/>
            <p:cNvSpPr/>
            <p:nvPr/>
          </p:nvSpPr>
          <p:spPr>
            <a:xfrm>
              <a:off x="2185669" y="-324131"/>
              <a:ext cx="7820660" cy="7506260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</p:txBody>
        </p:sp>
        <p:sp>
          <p:nvSpPr>
            <p:cNvPr id="3" name="椭圆 2"/>
            <p:cNvSpPr/>
            <p:nvPr/>
          </p:nvSpPr>
          <p:spPr>
            <a:xfrm>
              <a:off x="1794163" y="-872837"/>
              <a:ext cx="8603673" cy="8603673"/>
            </a:xfrm>
            <a:prstGeom prst="ellipse">
              <a:avLst/>
            </a:prstGeom>
            <a:noFill/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</p:txBody>
        </p:sp>
        <p:grpSp>
          <p:nvGrpSpPr>
            <p:cNvPr id="14" name="组合 13"/>
            <p:cNvGrpSpPr/>
            <p:nvPr/>
          </p:nvGrpSpPr>
          <p:grpSpPr>
            <a:xfrm>
              <a:off x="1659081" y="1713219"/>
              <a:ext cx="578692" cy="1424836"/>
              <a:chOff x="1659081" y="1713219"/>
              <a:chExt cx="578692" cy="1424836"/>
            </a:xfrm>
          </p:grpSpPr>
          <p:sp>
            <p:nvSpPr>
              <p:cNvPr id="5" name="椭圆 4"/>
              <p:cNvSpPr/>
              <p:nvPr/>
            </p:nvSpPr>
            <p:spPr>
              <a:xfrm>
                <a:off x="1659081" y="2207428"/>
                <a:ext cx="436418" cy="43641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" name="椭圆 5"/>
              <p:cNvSpPr/>
              <p:nvPr/>
            </p:nvSpPr>
            <p:spPr>
              <a:xfrm>
                <a:off x="1659081" y="2836170"/>
                <a:ext cx="301885" cy="30188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" name="椭圆 6"/>
              <p:cNvSpPr/>
              <p:nvPr/>
            </p:nvSpPr>
            <p:spPr>
              <a:xfrm>
                <a:off x="1935888" y="1713219"/>
                <a:ext cx="301885" cy="30188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3" name="组合 12"/>
            <p:cNvGrpSpPr/>
            <p:nvPr/>
          </p:nvGrpSpPr>
          <p:grpSpPr>
            <a:xfrm>
              <a:off x="9537137" y="4516762"/>
              <a:ext cx="839038" cy="1362308"/>
              <a:chOff x="9537137" y="4516762"/>
              <a:chExt cx="839038" cy="1362308"/>
            </a:xfrm>
          </p:grpSpPr>
          <p:sp>
            <p:nvSpPr>
              <p:cNvPr id="10" name="椭圆 9"/>
              <p:cNvSpPr/>
              <p:nvPr/>
            </p:nvSpPr>
            <p:spPr>
              <a:xfrm flipH="1">
                <a:off x="9724442" y="4979707"/>
                <a:ext cx="436418" cy="43641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" name="椭圆 10"/>
              <p:cNvSpPr/>
              <p:nvPr/>
            </p:nvSpPr>
            <p:spPr>
              <a:xfrm flipH="1">
                <a:off x="9537137" y="5577185"/>
                <a:ext cx="301885" cy="30188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" name="椭圆 11"/>
              <p:cNvSpPr/>
              <p:nvPr/>
            </p:nvSpPr>
            <p:spPr>
              <a:xfrm flipH="1">
                <a:off x="10074290" y="4516762"/>
                <a:ext cx="301885" cy="30188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endParaRPr>
              </a:p>
            </p:txBody>
          </p:sp>
        </p:grpSp>
      </p:grpSp>
      <p:cxnSp>
        <p:nvCxnSpPr>
          <p:cNvPr id="16" name="直接连接符 15"/>
          <p:cNvCxnSpPr>
            <a:cxnSpLocks/>
          </p:cNvCxnSpPr>
          <p:nvPr/>
        </p:nvCxnSpPr>
        <p:spPr>
          <a:xfrm>
            <a:off x="3216275" y="1647044"/>
            <a:ext cx="571667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组合 27"/>
          <p:cNvGrpSpPr/>
          <p:nvPr/>
        </p:nvGrpSpPr>
        <p:grpSpPr>
          <a:xfrm>
            <a:off x="4806211" y="4738204"/>
            <a:ext cx="2631680" cy="886454"/>
            <a:chOff x="4806211" y="4738204"/>
            <a:chExt cx="2631680" cy="886454"/>
          </a:xfrm>
        </p:grpSpPr>
        <p:sp>
          <p:nvSpPr>
            <p:cNvPr id="25" name="流程图: 终止 24"/>
            <p:cNvSpPr/>
            <p:nvPr/>
          </p:nvSpPr>
          <p:spPr>
            <a:xfrm>
              <a:off x="4806211" y="4738204"/>
              <a:ext cx="2631680" cy="868454"/>
            </a:xfrm>
            <a:prstGeom prst="flowChartTerminator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4987880" y="4965139"/>
              <a:ext cx="2268343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2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面試者：蘇柏丞</a:t>
              </a:r>
              <a:endParaRPr lang="zh-CN" altLang="en-US" sz="22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>
              <a:off x="5798051" y="5588658"/>
              <a:ext cx="648000" cy="36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</p:txBody>
        </p:sp>
      </p:grpSp>
      <p:sp>
        <p:nvSpPr>
          <p:cNvPr id="32" name="文本框 31">
            <a:extLst>
              <a:ext uri="{FF2B5EF4-FFF2-40B4-BE49-F238E27FC236}">
                <a16:creationId xmlns:a16="http://schemas.microsoft.com/office/drawing/2014/main" id="{88C59FE2-D937-410B-85AA-96AA917379D0}"/>
              </a:ext>
            </a:extLst>
          </p:cNvPr>
          <p:cNvSpPr txBox="1"/>
          <p:nvPr/>
        </p:nvSpPr>
        <p:spPr>
          <a:xfrm>
            <a:off x="1515153" y="2388220"/>
            <a:ext cx="9359900" cy="89255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zh-TW" altLang="en-US" sz="52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面試簡報</a:t>
            </a:r>
            <a:endParaRPr lang="zh-CN" altLang="en-US" sz="5200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45796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29">
            <a:extLst>
              <a:ext uri="{FF2B5EF4-FFF2-40B4-BE49-F238E27FC236}">
                <a16:creationId xmlns:a16="http://schemas.microsoft.com/office/drawing/2014/main" id="{E3C1195E-6C7F-4C96-906A-6EDE75AE5BD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4" name="组合 53"/>
          <p:cNvGrpSpPr/>
          <p:nvPr/>
        </p:nvGrpSpPr>
        <p:grpSpPr>
          <a:xfrm>
            <a:off x="568443" y="319365"/>
            <a:ext cx="4402092" cy="400110"/>
            <a:chOff x="568442" y="319364"/>
            <a:chExt cx="4402092" cy="400111"/>
          </a:xfrm>
        </p:grpSpPr>
        <p:sp>
          <p:nvSpPr>
            <p:cNvPr id="55" name="文本框 23"/>
            <p:cNvSpPr txBox="1"/>
            <p:nvPr/>
          </p:nvSpPr>
          <p:spPr>
            <a:xfrm>
              <a:off x="665958" y="319364"/>
              <a:ext cx="4304576" cy="4001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n-ea"/>
                </a:rPr>
                <a:t>FFT Algorithm – Butterfly diagram</a:t>
              </a:r>
              <a:endParaRPr lang="zh-CN" altLang="en-US" sz="20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</a:endParaRPr>
            </a:p>
          </p:txBody>
        </p:sp>
        <p:sp>
          <p:nvSpPr>
            <p:cNvPr id="56" name="等腰三角形 55"/>
            <p:cNvSpPr/>
            <p:nvPr/>
          </p:nvSpPr>
          <p:spPr>
            <a:xfrm rot="16200000" flipH="1" flipV="1">
              <a:off x="492508" y="454911"/>
              <a:ext cx="304323" cy="152455"/>
            </a:xfrm>
            <a:prstGeom prst="triangle">
              <a:avLst/>
            </a:prstGeom>
            <a:solidFill>
              <a:schemeClr val="tx2"/>
            </a:soli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  <a:latin typeface="微软雅黑"/>
                <a:cs typeface="+mn-ea"/>
              </a:endParaRPr>
            </a:p>
          </p:txBody>
        </p:sp>
      </p:grpSp>
      <p:sp>
        <p:nvSpPr>
          <p:cNvPr id="2" name="文字方塊 1">
            <a:extLst>
              <a:ext uri="{FF2B5EF4-FFF2-40B4-BE49-F238E27FC236}">
                <a16:creationId xmlns:a16="http://schemas.microsoft.com/office/drawing/2014/main" id="{54C0D2C8-3DE9-822A-A0EB-114D5D763C1D}"/>
              </a:ext>
            </a:extLst>
          </p:cNvPr>
          <p:cNvSpPr txBox="1"/>
          <p:nvPr/>
        </p:nvSpPr>
        <p:spPr>
          <a:xfrm>
            <a:off x="11760000" y="6488668"/>
            <a:ext cx="43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BD7DB9E3-90C8-4E59-B813-163F8255DABB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566" y="2780286"/>
            <a:ext cx="2948085" cy="1297428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B350CCA3-4AB8-4E1A-9347-C9B1CF984A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8054" y="802802"/>
            <a:ext cx="6480000" cy="5252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808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29">
            <a:extLst>
              <a:ext uri="{FF2B5EF4-FFF2-40B4-BE49-F238E27FC236}">
                <a16:creationId xmlns:a16="http://schemas.microsoft.com/office/drawing/2014/main" id="{E3C1195E-6C7F-4C96-906A-6EDE75AE5BD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/>
          </a:p>
        </p:txBody>
      </p:sp>
      <p:grpSp>
        <p:nvGrpSpPr>
          <p:cNvPr id="54" name="组合 53"/>
          <p:cNvGrpSpPr/>
          <p:nvPr/>
        </p:nvGrpSpPr>
        <p:grpSpPr>
          <a:xfrm>
            <a:off x="568443" y="319365"/>
            <a:ext cx="1321184" cy="400110"/>
            <a:chOff x="568442" y="319364"/>
            <a:chExt cx="1321184" cy="400111"/>
          </a:xfrm>
        </p:grpSpPr>
        <p:sp>
          <p:nvSpPr>
            <p:cNvPr id="55" name="文本框 23"/>
            <p:cNvSpPr txBox="1"/>
            <p:nvPr/>
          </p:nvSpPr>
          <p:spPr>
            <a:xfrm>
              <a:off x="665958" y="319364"/>
              <a:ext cx="1223668" cy="4001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n-ea"/>
                </a:rPr>
                <a:t>FFT-</a:t>
              </a:r>
              <a:r>
                <a:rPr lang="zh-TW" altLang="en-US" sz="20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n-ea"/>
                </a:rPr>
                <a:t>結果</a:t>
              </a:r>
              <a:endParaRPr lang="zh-CN" altLang="en-US" sz="20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</a:endParaRPr>
            </a:p>
          </p:txBody>
        </p:sp>
        <p:sp>
          <p:nvSpPr>
            <p:cNvPr id="56" name="等腰三角形 55"/>
            <p:cNvSpPr/>
            <p:nvPr/>
          </p:nvSpPr>
          <p:spPr>
            <a:xfrm rot="16200000" flipH="1" flipV="1">
              <a:off x="492508" y="454911"/>
              <a:ext cx="304323" cy="152455"/>
            </a:xfrm>
            <a:prstGeom prst="triangle">
              <a:avLst/>
            </a:prstGeom>
            <a:solidFill>
              <a:schemeClr val="tx2"/>
            </a:soli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  <a:latin typeface="微软雅黑"/>
                <a:cs typeface="+mn-ea"/>
              </a:endParaRPr>
            </a:p>
          </p:txBody>
        </p:sp>
      </p:grpSp>
      <p:sp>
        <p:nvSpPr>
          <p:cNvPr id="2" name="文字方塊 1">
            <a:extLst>
              <a:ext uri="{FF2B5EF4-FFF2-40B4-BE49-F238E27FC236}">
                <a16:creationId xmlns:a16="http://schemas.microsoft.com/office/drawing/2014/main" id="{54C0D2C8-3DE9-822A-A0EB-114D5D763C1D}"/>
              </a:ext>
            </a:extLst>
          </p:cNvPr>
          <p:cNvSpPr txBox="1"/>
          <p:nvPr/>
        </p:nvSpPr>
        <p:spPr>
          <a:xfrm>
            <a:off x="11760000" y="6488668"/>
            <a:ext cx="43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B27DE5FB-48CF-4002-9B8B-A2C2EE63B575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5111" y="1997333"/>
            <a:ext cx="2938329" cy="2863334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表格 3">
                <a:extLst>
                  <a:ext uri="{FF2B5EF4-FFF2-40B4-BE49-F238E27FC236}">
                    <a16:creationId xmlns:a16="http://schemas.microsoft.com/office/drawing/2014/main" id="{1E9B56B8-7FDD-4A53-B29F-02A22C04019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49288738"/>
                  </p:ext>
                </p:extLst>
              </p:nvPr>
            </p:nvGraphicFramePr>
            <p:xfrm>
              <a:off x="720898" y="2709000"/>
              <a:ext cx="6480000" cy="1440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20000">
                      <a:extLst>
                        <a:ext uri="{9D8B030D-6E8A-4147-A177-3AD203B41FA5}">
                          <a16:colId xmlns:a16="http://schemas.microsoft.com/office/drawing/2014/main" val="3390500385"/>
                        </a:ext>
                      </a:extLst>
                    </a:gridCol>
                    <a:gridCol w="1620000">
                      <a:extLst>
                        <a:ext uri="{9D8B030D-6E8A-4147-A177-3AD203B41FA5}">
                          <a16:colId xmlns:a16="http://schemas.microsoft.com/office/drawing/2014/main" val="235455862"/>
                        </a:ext>
                      </a:extLst>
                    </a:gridCol>
                    <a:gridCol w="1620000">
                      <a:extLst>
                        <a:ext uri="{9D8B030D-6E8A-4147-A177-3AD203B41FA5}">
                          <a16:colId xmlns:a16="http://schemas.microsoft.com/office/drawing/2014/main" val="4245509476"/>
                        </a:ext>
                      </a:extLst>
                    </a:gridCol>
                    <a:gridCol w="1620000">
                      <a:extLst>
                        <a:ext uri="{9D8B030D-6E8A-4147-A177-3AD203B41FA5}">
                          <a16:colId xmlns:a16="http://schemas.microsoft.com/office/drawing/2014/main" val="2821537536"/>
                        </a:ext>
                      </a:extLst>
                    </a:gridCol>
                  </a:tblGrid>
                  <a:tr h="360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>
                              <a:solidFill>
                                <a:schemeClr val="accent6"/>
                              </a:solidFill>
                              <a:latin typeface="Times New Roman" panose="020206030504050203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Specification </a:t>
                          </a:r>
                          <a:endParaRPr lang="zh-TW" altLang="en-US" sz="1200" dirty="0">
                            <a:solidFill>
                              <a:schemeClr val="accent6"/>
                            </a:solidFill>
                            <a:latin typeface="Times New Roman" panose="020206030504050203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>
                              <a:solidFill>
                                <a:schemeClr val="accent6"/>
                              </a:solidFill>
                              <a:latin typeface="Times New Roman" panose="020206030504050203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Spec.</a:t>
                          </a:r>
                          <a:endParaRPr lang="zh-TW" altLang="en-US" sz="1200" dirty="0">
                            <a:solidFill>
                              <a:schemeClr val="accent6"/>
                            </a:solidFill>
                            <a:latin typeface="Times New Roman" panose="020206030504050203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>
                              <a:solidFill>
                                <a:schemeClr val="accent6"/>
                              </a:solidFill>
                              <a:latin typeface="Times New Roman" panose="020206030504050203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Pre-sim</a:t>
                          </a:r>
                          <a:endParaRPr lang="zh-TW" altLang="en-US" sz="1200" dirty="0">
                            <a:solidFill>
                              <a:schemeClr val="accent6"/>
                            </a:solidFill>
                            <a:latin typeface="Times New Roman" panose="020206030504050203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>
                              <a:solidFill>
                                <a:schemeClr val="accent6"/>
                              </a:solidFill>
                              <a:latin typeface="Times New Roman" panose="020206030504050203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Post-sim</a:t>
                          </a:r>
                          <a:endParaRPr lang="zh-TW" altLang="en-US" sz="1200" dirty="0">
                            <a:solidFill>
                              <a:schemeClr val="accent6"/>
                            </a:solidFill>
                            <a:latin typeface="Times New Roman" panose="020206030504050203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02772638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>
                              <a:solidFill>
                                <a:schemeClr val="accent6"/>
                              </a:solidFill>
                              <a:latin typeface="Times New Roman" panose="020206030504050203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Frequency (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TW" sz="1200" i="1" dirty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𝑀𝐻𝑧</m:t>
                              </m:r>
                            </m:oMath>
                          </a14:m>
                          <a:r>
                            <a:rPr lang="en-US" altLang="zh-TW" sz="1200" dirty="0">
                              <a:solidFill>
                                <a:schemeClr val="accent6"/>
                              </a:solidFill>
                              <a:latin typeface="Times New Roman" panose="020206030504050203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)</a:t>
                          </a:r>
                          <a:endParaRPr lang="zh-TW" altLang="en-US" sz="1200" dirty="0">
                            <a:solidFill>
                              <a:schemeClr val="accent6"/>
                            </a:solidFill>
                            <a:latin typeface="Times New Roman" panose="020206030504050203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>
                              <a:solidFill>
                                <a:schemeClr val="accent6"/>
                              </a:solidFill>
                              <a:latin typeface="Times New Roman" panose="020206030504050203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10</a:t>
                          </a:r>
                          <a:endParaRPr lang="zh-TW" altLang="en-US" sz="1200" dirty="0">
                            <a:solidFill>
                              <a:schemeClr val="accent6"/>
                            </a:solidFill>
                            <a:latin typeface="Times New Roman" panose="020206030504050203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>
                              <a:solidFill>
                                <a:schemeClr val="accent6"/>
                              </a:solidFill>
                              <a:latin typeface="Times New Roman" panose="020206030504050203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50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TW" sz="1200" i="1" dirty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微軟正黑體" panose="020B0604030504040204" pitchFamily="34" charset="-120"/>
                                  <a:cs typeface="Times New Roman" panose="02020603050405020304" pitchFamily="18" charset="0"/>
                                </a:rPr>
                                <m:t>𝑀𝐻𝑧</m:t>
                              </m:r>
                            </m:oMath>
                          </a14:m>
                          <a:endParaRPr lang="zh-TW" altLang="en-US" sz="1200" dirty="0">
                            <a:solidFill>
                              <a:schemeClr val="accent6"/>
                            </a:solidFill>
                            <a:latin typeface="Times New Roman" panose="020206030504050203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>
                              <a:solidFill>
                                <a:schemeClr val="accent6"/>
                              </a:solidFill>
                              <a:latin typeface="Times New Roman" panose="020206030504050203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50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TW" sz="1200" i="1" dirty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微軟正黑體" panose="020B0604030504040204" pitchFamily="34" charset="-120"/>
                                  <a:cs typeface="Times New Roman" panose="02020603050405020304" pitchFamily="18" charset="0"/>
                                </a:rPr>
                                <m:t>𝑀𝐻𝑧</m:t>
                              </m:r>
                            </m:oMath>
                          </a14:m>
                          <a:endParaRPr lang="zh-TW" altLang="en-US" sz="1200" dirty="0">
                            <a:solidFill>
                              <a:schemeClr val="accent6"/>
                            </a:solidFill>
                            <a:latin typeface="Times New Roman" panose="020206030504050203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563446390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>
                              <a:solidFill>
                                <a:schemeClr val="accent6"/>
                              </a:solidFill>
                              <a:latin typeface="Times New Roman" panose="020206030504050203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Power (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TW" sz="1200" i="1" dirty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𝑚𝑊</m:t>
                              </m:r>
                            </m:oMath>
                          </a14:m>
                          <a:r>
                            <a:rPr lang="en-US" altLang="zh-TW" sz="1200" dirty="0">
                              <a:solidFill>
                                <a:schemeClr val="accent6"/>
                              </a:solidFill>
                              <a:latin typeface="Times New Roman" panose="020206030504050203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)</a:t>
                          </a:r>
                          <a:endParaRPr lang="zh-TW" altLang="en-US" sz="1200" dirty="0">
                            <a:solidFill>
                              <a:schemeClr val="accent6"/>
                            </a:solidFill>
                            <a:latin typeface="Times New Roman" panose="020206030504050203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>
                              <a:solidFill>
                                <a:schemeClr val="accent6"/>
                              </a:solidFill>
                              <a:latin typeface="Times New Roman" panose="020206030504050203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&lt; 20</a:t>
                          </a:r>
                          <a:endParaRPr lang="zh-TW" altLang="en-US" sz="1200" dirty="0">
                            <a:solidFill>
                              <a:schemeClr val="accent6"/>
                            </a:solidFill>
                            <a:latin typeface="Times New Roman" panose="020206030504050203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>
                              <a:solidFill>
                                <a:schemeClr val="accent6"/>
                              </a:solidFill>
                              <a:latin typeface="Times New Roman" panose="020206030504050203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12.3297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TW" sz="1200" i="1" dirty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微軟正黑體" panose="020B0604030504040204" pitchFamily="34" charset="-120"/>
                                  <a:cs typeface="Times New Roman" panose="02020603050405020304" pitchFamily="18" charset="0"/>
                                </a:rPr>
                                <m:t>𝑚𝑊</m:t>
                              </m:r>
                            </m:oMath>
                          </a14:m>
                          <a:endParaRPr lang="zh-TW" altLang="en-US" sz="1200" dirty="0">
                            <a:solidFill>
                              <a:schemeClr val="accent6"/>
                            </a:solidFill>
                            <a:latin typeface="Times New Roman" panose="020206030504050203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>
                              <a:solidFill>
                                <a:schemeClr val="accent6"/>
                              </a:solidFill>
                              <a:latin typeface="Times New Roman" panose="020206030504050203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11.8062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TW" sz="1200" i="1" dirty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微軟正黑體" panose="020B0604030504040204" pitchFamily="34" charset="-120"/>
                                  <a:cs typeface="Times New Roman" panose="02020603050405020304" pitchFamily="18" charset="0"/>
                                </a:rPr>
                                <m:t>𝑚𝑊</m:t>
                              </m:r>
                            </m:oMath>
                          </a14:m>
                          <a:endParaRPr lang="zh-TW" altLang="en-US" sz="1200" dirty="0">
                            <a:solidFill>
                              <a:schemeClr val="accent6"/>
                            </a:solidFill>
                            <a:latin typeface="Times New Roman" panose="020206030504050203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00651820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>
                              <a:solidFill>
                                <a:schemeClr val="accent6"/>
                              </a:solidFill>
                              <a:latin typeface="Times New Roman" panose="020206030504050203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Area (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zh-TW" sz="1200" i="1" dirty="0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1200" b="0" i="1" dirty="0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𝑚𝑚</m:t>
                                  </m:r>
                                </m:e>
                                <m:sup>
                                  <m:r>
                                    <a:rPr lang="en-US" altLang="zh-TW" sz="1200" b="0" i="1" dirty="0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altLang="zh-TW" sz="1200" dirty="0">
                              <a:solidFill>
                                <a:schemeClr val="accent6"/>
                              </a:solidFill>
                              <a:latin typeface="Times New Roman" panose="020206030504050203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)</a:t>
                          </a:r>
                          <a:endParaRPr lang="zh-TW" altLang="en-US" sz="1200" dirty="0">
                            <a:solidFill>
                              <a:schemeClr val="accent6"/>
                            </a:solidFill>
                            <a:latin typeface="Times New Roman" panose="020206030504050203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>
                              <a:solidFill>
                                <a:schemeClr val="accent6"/>
                              </a:solidFill>
                              <a:latin typeface="Times New Roman" panose="020206030504050203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&lt; 1.44</a:t>
                          </a:r>
                          <a:endParaRPr lang="zh-TW" altLang="en-US" sz="1200" dirty="0">
                            <a:solidFill>
                              <a:schemeClr val="accent6"/>
                            </a:solidFill>
                            <a:latin typeface="Times New Roman" panose="020206030504050203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>
                              <a:solidFill>
                                <a:schemeClr val="accent6"/>
                              </a:solidFill>
                              <a:latin typeface="Times New Roman" panose="020206030504050203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0.407</a:t>
                          </a:r>
                          <a:endParaRPr lang="zh-TW" altLang="en-US" sz="1200" dirty="0">
                            <a:solidFill>
                              <a:schemeClr val="accent6"/>
                            </a:solidFill>
                            <a:latin typeface="Times New Roman" panose="020206030504050203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>
                              <a:solidFill>
                                <a:schemeClr val="accent6"/>
                              </a:solidFill>
                              <a:latin typeface="Times New Roman" panose="020206030504050203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0.429</a:t>
                          </a:r>
                          <a:endParaRPr lang="zh-TW" altLang="en-US" sz="1200" dirty="0">
                            <a:solidFill>
                              <a:schemeClr val="accent6"/>
                            </a:solidFill>
                            <a:latin typeface="Times New Roman" panose="020206030504050203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83843243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表格 3">
                <a:extLst>
                  <a:ext uri="{FF2B5EF4-FFF2-40B4-BE49-F238E27FC236}">
                    <a16:creationId xmlns:a16="http://schemas.microsoft.com/office/drawing/2014/main" id="{1E9B56B8-7FDD-4A53-B29F-02A22C04019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49288738"/>
                  </p:ext>
                </p:extLst>
              </p:nvPr>
            </p:nvGraphicFramePr>
            <p:xfrm>
              <a:off x="720898" y="2709000"/>
              <a:ext cx="6480000" cy="1440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20000">
                      <a:extLst>
                        <a:ext uri="{9D8B030D-6E8A-4147-A177-3AD203B41FA5}">
                          <a16:colId xmlns:a16="http://schemas.microsoft.com/office/drawing/2014/main" val="3390500385"/>
                        </a:ext>
                      </a:extLst>
                    </a:gridCol>
                    <a:gridCol w="1620000">
                      <a:extLst>
                        <a:ext uri="{9D8B030D-6E8A-4147-A177-3AD203B41FA5}">
                          <a16:colId xmlns:a16="http://schemas.microsoft.com/office/drawing/2014/main" val="235455862"/>
                        </a:ext>
                      </a:extLst>
                    </a:gridCol>
                    <a:gridCol w="1620000">
                      <a:extLst>
                        <a:ext uri="{9D8B030D-6E8A-4147-A177-3AD203B41FA5}">
                          <a16:colId xmlns:a16="http://schemas.microsoft.com/office/drawing/2014/main" val="4245509476"/>
                        </a:ext>
                      </a:extLst>
                    </a:gridCol>
                    <a:gridCol w="1620000">
                      <a:extLst>
                        <a:ext uri="{9D8B030D-6E8A-4147-A177-3AD203B41FA5}">
                          <a16:colId xmlns:a16="http://schemas.microsoft.com/office/drawing/2014/main" val="2821537536"/>
                        </a:ext>
                      </a:extLst>
                    </a:gridCol>
                  </a:tblGrid>
                  <a:tr h="360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>
                              <a:solidFill>
                                <a:schemeClr val="accent6"/>
                              </a:solidFill>
                              <a:latin typeface="Times New Roman" panose="020206030504050203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Specification </a:t>
                          </a:r>
                          <a:endParaRPr lang="zh-TW" altLang="en-US" sz="1200" dirty="0">
                            <a:solidFill>
                              <a:schemeClr val="accent6"/>
                            </a:solidFill>
                            <a:latin typeface="Times New Roman" panose="020206030504050203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>
                              <a:solidFill>
                                <a:schemeClr val="accent6"/>
                              </a:solidFill>
                              <a:latin typeface="Times New Roman" panose="020206030504050203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Spec.</a:t>
                          </a:r>
                          <a:endParaRPr lang="zh-TW" altLang="en-US" sz="1200" dirty="0">
                            <a:solidFill>
                              <a:schemeClr val="accent6"/>
                            </a:solidFill>
                            <a:latin typeface="Times New Roman" panose="020206030504050203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>
                              <a:solidFill>
                                <a:schemeClr val="accent6"/>
                              </a:solidFill>
                              <a:latin typeface="Times New Roman" panose="020206030504050203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Pre-sim</a:t>
                          </a:r>
                          <a:endParaRPr lang="zh-TW" altLang="en-US" sz="1200" dirty="0">
                            <a:solidFill>
                              <a:schemeClr val="accent6"/>
                            </a:solidFill>
                            <a:latin typeface="Times New Roman" panose="020206030504050203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>
                              <a:solidFill>
                                <a:schemeClr val="accent6"/>
                              </a:solidFill>
                              <a:latin typeface="Times New Roman" panose="020206030504050203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Post-sim</a:t>
                          </a:r>
                          <a:endParaRPr lang="zh-TW" altLang="en-US" sz="1200" dirty="0">
                            <a:solidFill>
                              <a:schemeClr val="accent6"/>
                            </a:solidFill>
                            <a:latin typeface="Times New Roman" panose="020206030504050203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02772638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76" t="-100000" r="-300376" b="-19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>
                              <a:solidFill>
                                <a:schemeClr val="accent6"/>
                              </a:solidFill>
                              <a:latin typeface="Times New Roman" panose="020206030504050203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10</a:t>
                          </a:r>
                          <a:endParaRPr lang="zh-TW" altLang="en-US" sz="1200" dirty="0">
                            <a:solidFill>
                              <a:schemeClr val="accent6"/>
                            </a:solidFill>
                            <a:latin typeface="Times New Roman" panose="020206030504050203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0376" t="-100000" r="-100376" b="-19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00376" t="-100000" r="-376" b="-198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63446390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76" t="-203390" r="-300376" b="-1016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>
                              <a:solidFill>
                                <a:schemeClr val="accent6"/>
                              </a:solidFill>
                              <a:latin typeface="Times New Roman" panose="020206030504050203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&lt; 20</a:t>
                          </a:r>
                          <a:endParaRPr lang="zh-TW" altLang="en-US" sz="1200" dirty="0">
                            <a:solidFill>
                              <a:schemeClr val="accent6"/>
                            </a:solidFill>
                            <a:latin typeface="Times New Roman" panose="020206030504050203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0376" t="-203390" r="-100376" b="-1016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00376" t="-203390" r="-376" b="-10169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00651820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76" t="-303390" r="-300376" b="-16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>
                              <a:solidFill>
                                <a:schemeClr val="accent6"/>
                              </a:solidFill>
                              <a:latin typeface="Times New Roman" panose="020206030504050203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&lt; 1.44</a:t>
                          </a:r>
                          <a:endParaRPr lang="zh-TW" altLang="en-US" sz="1200" dirty="0">
                            <a:solidFill>
                              <a:schemeClr val="accent6"/>
                            </a:solidFill>
                            <a:latin typeface="Times New Roman" panose="020206030504050203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>
                              <a:solidFill>
                                <a:schemeClr val="accent6"/>
                              </a:solidFill>
                              <a:latin typeface="Times New Roman" panose="020206030504050203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0.407</a:t>
                          </a:r>
                          <a:endParaRPr lang="zh-TW" altLang="en-US" sz="1200" dirty="0">
                            <a:solidFill>
                              <a:schemeClr val="accent6"/>
                            </a:solidFill>
                            <a:latin typeface="Times New Roman" panose="020206030504050203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>
                              <a:solidFill>
                                <a:schemeClr val="accent6"/>
                              </a:solidFill>
                              <a:latin typeface="Times New Roman" panose="020206030504050203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0.429</a:t>
                          </a:r>
                          <a:endParaRPr lang="zh-TW" altLang="en-US" sz="1200" dirty="0">
                            <a:solidFill>
                              <a:schemeClr val="accent6"/>
                            </a:solidFill>
                            <a:latin typeface="Times New Roman" panose="020206030504050203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838432433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6909423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29">
            <a:extLst>
              <a:ext uri="{FF2B5EF4-FFF2-40B4-BE49-F238E27FC236}">
                <a16:creationId xmlns:a16="http://schemas.microsoft.com/office/drawing/2014/main" id="{E3C1195E-6C7F-4C96-906A-6EDE75AE5BD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4" name="组合 53"/>
          <p:cNvGrpSpPr/>
          <p:nvPr/>
        </p:nvGrpSpPr>
        <p:grpSpPr>
          <a:xfrm>
            <a:off x="568443" y="319365"/>
            <a:ext cx="3164381" cy="400110"/>
            <a:chOff x="568442" y="319364"/>
            <a:chExt cx="3164381" cy="400111"/>
          </a:xfrm>
        </p:grpSpPr>
        <p:sp>
          <p:nvSpPr>
            <p:cNvPr id="55" name="文本框 23"/>
            <p:cNvSpPr txBox="1"/>
            <p:nvPr/>
          </p:nvSpPr>
          <p:spPr>
            <a:xfrm>
              <a:off x="665958" y="319364"/>
              <a:ext cx="3066865" cy="4001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0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n-ea"/>
                </a:rPr>
                <a:t>教育性晶片下線經驗</a:t>
              </a:r>
              <a:r>
                <a:rPr lang="en-US" altLang="zh-TW" sz="20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n-ea"/>
                </a:rPr>
                <a:t>-AES</a:t>
              </a:r>
              <a:endParaRPr lang="zh-CN" altLang="en-US" sz="20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</a:endParaRPr>
            </a:p>
          </p:txBody>
        </p:sp>
        <p:sp>
          <p:nvSpPr>
            <p:cNvPr id="56" name="等腰三角形 55"/>
            <p:cNvSpPr/>
            <p:nvPr/>
          </p:nvSpPr>
          <p:spPr>
            <a:xfrm rot="16200000" flipH="1" flipV="1">
              <a:off x="492508" y="454911"/>
              <a:ext cx="304323" cy="152455"/>
            </a:xfrm>
            <a:prstGeom prst="triangle">
              <a:avLst/>
            </a:prstGeom>
            <a:solidFill>
              <a:schemeClr val="tx2"/>
            </a:soli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  <a:latin typeface="微软雅黑"/>
                <a:cs typeface="+mn-ea"/>
              </a:endParaRPr>
            </a:p>
          </p:txBody>
        </p:sp>
      </p:grpSp>
      <p:sp>
        <p:nvSpPr>
          <p:cNvPr id="7" name="文字方塊 6">
            <a:extLst>
              <a:ext uri="{FF2B5EF4-FFF2-40B4-BE49-F238E27FC236}">
                <a16:creationId xmlns:a16="http://schemas.microsoft.com/office/drawing/2014/main" id="{F2AD2848-DF07-4C75-8A66-5A26003C46E9}"/>
              </a:ext>
            </a:extLst>
          </p:cNvPr>
          <p:cNvSpPr txBox="1"/>
          <p:nvPr/>
        </p:nvSpPr>
        <p:spPr>
          <a:xfrm>
            <a:off x="805900" y="1270129"/>
            <a:ext cx="11060979" cy="11159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Symmetric encryption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Mathematical operations are relatively less complicated, lower hardware costs, and faster speed.</a:t>
            </a:r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B9951629-39CE-42C1-BE73-FC1EB459B12D}"/>
              </a:ext>
            </a:extLst>
          </p:cNvPr>
          <p:cNvGrpSpPr/>
          <p:nvPr/>
        </p:nvGrpSpPr>
        <p:grpSpPr>
          <a:xfrm>
            <a:off x="2417680" y="3555267"/>
            <a:ext cx="861060" cy="996223"/>
            <a:chOff x="1281493" y="4149188"/>
            <a:chExt cx="861060" cy="996223"/>
          </a:xfrm>
        </p:grpSpPr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2A870EF3-E36B-42EF-AB58-DE4B248370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4579" y="4149188"/>
              <a:ext cx="720000" cy="720000"/>
            </a:xfrm>
            <a:prstGeom prst="rect">
              <a:avLst/>
            </a:prstGeom>
          </p:spPr>
        </p:pic>
        <p:sp>
          <p:nvSpPr>
            <p:cNvPr id="10" name="文字方塊 9">
              <a:extLst>
                <a:ext uri="{FF2B5EF4-FFF2-40B4-BE49-F238E27FC236}">
                  <a16:creationId xmlns:a16="http://schemas.microsoft.com/office/drawing/2014/main" id="{6DAFB065-63B1-4BF6-9418-0FE3BB0DA983}"/>
                </a:ext>
              </a:extLst>
            </p:cNvPr>
            <p:cNvSpPr txBox="1"/>
            <p:nvPr/>
          </p:nvSpPr>
          <p:spPr>
            <a:xfrm>
              <a:off x="1281493" y="4868412"/>
              <a:ext cx="86106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sender</a:t>
              </a:r>
              <a:endParaRPr lang="zh-TW" altLang="en-US" sz="1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F9D0C3C9-6657-4C39-843B-B5F0203973F7}"/>
              </a:ext>
            </a:extLst>
          </p:cNvPr>
          <p:cNvGrpSpPr/>
          <p:nvPr/>
        </p:nvGrpSpPr>
        <p:grpSpPr>
          <a:xfrm>
            <a:off x="8213935" y="3734753"/>
            <a:ext cx="861060" cy="818751"/>
            <a:chOff x="7077746" y="4328674"/>
            <a:chExt cx="861060" cy="818751"/>
          </a:xfrm>
        </p:grpSpPr>
        <p:pic>
          <p:nvPicPr>
            <p:cNvPr id="12" name="圖片 11">
              <a:extLst>
                <a:ext uri="{FF2B5EF4-FFF2-40B4-BE49-F238E27FC236}">
                  <a16:creationId xmlns:a16="http://schemas.microsoft.com/office/drawing/2014/main" id="{B73C3E35-E2EC-4DB5-90BF-69FA492CE7D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38276" y="4328674"/>
              <a:ext cx="540000" cy="540000"/>
            </a:xfrm>
            <a:prstGeom prst="rect">
              <a:avLst/>
            </a:prstGeom>
          </p:spPr>
        </p:pic>
        <p:sp>
          <p:nvSpPr>
            <p:cNvPr id="13" name="文字方塊 12">
              <a:extLst>
                <a:ext uri="{FF2B5EF4-FFF2-40B4-BE49-F238E27FC236}">
                  <a16:creationId xmlns:a16="http://schemas.microsoft.com/office/drawing/2014/main" id="{7993B44A-91E8-47DC-8438-1879B67049FA}"/>
                </a:ext>
              </a:extLst>
            </p:cNvPr>
            <p:cNvSpPr txBox="1"/>
            <p:nvPr/>
          </p:nvSpPr>
          <p:spPr>
            <a:xfrm>
              <a:off x="7077746" y="4870426"/>
              <a:ext cx="86106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plaintext</a:t>
              </a:r>
              <a:endParaRPr lang="zh-TW" altLang="en-US" sz="1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5B7EF826-1ECB-4CC3-AE51-1946B1B674DC}"/>
              </a:ext>
            </a:extLst>
          </p:cNvPr>
          <p:cNvGrpSpPr/>
          <p:nvPr/>
        </p:nvGrpSpPr>
        <p:grpSpPr>
          <a:xfrm>
            <a:off x="8917069" y="3554753"/>
            <a:ext cx="861060" cy="996223"/>
            <a:chOff x="1281493" y="4149188"/>
            <a:chExt cx="861060" cy="996223"/>
          </a:xfrm>
        </p:grpSpPr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B895111C-4A54-4881-82D9-1ED78AC219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4579" y="4149188"/>
              <a:ext cx="720000" cy="720000"/>
            </a:xfrm>
            <a:prstGeom prst="rect">
              <a:avLst/>
            </a:prstGeom>
          </p:spPr>
        </p:pic>
        <p:sp>
          <p:nvSpPr>
            <p:cNvPr id="16" name="文字方塊 15">
              <a:extLst>
                <a:ext uri="{FF2B5EF4-FFF2-40B4-BE49-F238E27FC236}">
                  <a16:creationId xmlns:a16="http://schemas.microsoft.com/office/drawing/2014/main" id="{8FF75F91-FD30-4AA7-91F7-4BE35A26D5A3}"/>
                </a:ext>
              </a:extLst>
            </p:cNvPr>
            <p:cNvSpPr txBox="1"/>
            <p:nvPr/>
          </p:nvSpPr>
          <p:spPr>
            <a:xfrm>
              <a:off x="1281493" y="4868412"/>
              <a:ext cx="86106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recipient</a:t>
              </a:r>
              <a:endParaRPr lang="zh-TW" altLang="en-US" sz="1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D60E5BB0-19A4-4A47-979D-2717D32FA5C2}"/>
              </a:ext>
            </a:extLst>
          </p:cNvPr>
          <p:cNvGrpSpPr/>
          <p:nvPr/>
        </p:nvGrpSpPr>
        <p:grpSpPr>
          <a:xfrm>
            <a:off x="3120814" y="3734753"/>
            <a:ext cx="861060" cy="818751"/>
            <a:chOff x="7077746" y="4328674"/>
            <a:chExt cx="861060" cy="818751"/>
          </a:xfrm>
        </p:grpSpPr>
        <p:pic>
          <p:nvPicPr>
            <p:cNvPr id="18" name="圖片 17">
              <a:extLst>
                <a:ext uri="{FF2B5EF4-FFF2-40B4-BE49-F238E27FC236}">
                  <a16:creationId xmlns:a16="http://schemas.microsoft.com/office/drawing/2014/main" id="{2C017FC4-7526-40E4-9135-C487B0D3199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38276" y="4328674"/>
              <a:ext cx="540000" cy="540000"/>
            </a:xfrm>
            <a:prstGeom prst="rect">
              <a:avLst/>
            </a:prstGeom>
          </p:spPr>
        </p:pic>
        <p:sp>
          <p:nvSpPr>
            <p:cNvPr id="19" name="文字方塊 18">
              <a:extLst>
                <a:ext uri="{FF2B5EF4-FFF2-40B4-BE49-F238E27FC236}">
                  <a16:creationId xmlns:a16="http://schemas.microsoft.com/office/drawing/2014/main" id="{BFDB2F61-5CA8-4756-9003-147CD8AAB78D}"/>
                </a:ext>
              </a:extLst>
            </p:cNvPr>
            <p:cNvSpPr txBox="1"/>
            <p:nvPr/>
          </p:nvSpPr>
          <p:spPr>
            <a:xfrm>
              <a:off x="7077746" y="4870426"/>
              <a:ext cx="86106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plaintext</a:t>
              </a:r>
              <a:endParaRPr lang="zh-TW" altLang="en-US" sz="1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0" name="群組 19">
            <a:extLst>
              <a:ext uri="{FF2B5EF4-FFF2-40B4-BE49-F238E27FC236}">
                <a16:creationId xmlns:a16="http://schemas.microsoft.com/office/drawing/2014/main" id="{55871AB3-E18E-4E24-BF17-D274264F27B4}"/>
              </a:ext>
            </a:extLst>
          </p:cNvPr>
          <p:cNvGrpSpPr/>
          <p:nvPr/>
        </p:nvGrpSpPr>
        <p:grpSpPr>
          <a:xfrm>
            <a:off x="3965760" y="3823442"/>
            <a:ext cx="861060" cy="634375"/>
            <a:chOff x="5561337" y="4418674"/>
            <a:chExt cx="861060" cy="634375"/>
          </a:xfrm>
        </p:grpSpPr>
        <p:pic>
          <p:nvPicPr>
            <p:cNvPr id="21" name="圖片 20">
              <a:extLst>
                <a:ext uri="{FF2B5EF4-FFF2-40B4-BE49-F238E27FC236}">
                  <a16:creationId xmlns:a16="http://schemas.microsoft.com/office/drawing/2014/main" id="{CB4E0945-996D-40DF-9048-6D213EC2379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11867" y="4418674"/>
              <a:ext cx="360000" cy="360000"/>
            </a:xfrm>
            <a:prstGeom prst="rect">
              <a:avLst/>
            </a:prstGeom>
          </p:spPr>
        </p:pic>
        <p:sp>
          <p:nvSpPr>
            <p:cNvPr id="22" name="文字方塊 21">
              <a:extLst>
                <a:ext uri="{FF2B5EF4-FFF2-40B4-BE49-F238E27FC236}">
                  <a16:creationId xmlns:a16="http://schemas.microsoft.com/office/drawing/2014/main" id="{DB2C026E-18A6-43B9-8479-8B7E41035E0B}"/>
                </a:ext>
              </a:extLst>
            </p:cNvPr>
            <p:cNvSpPr txBox="1"/>
            <p:nvPr/>
          </p:nvSpPr>
          <p:spPr>
            <a:xfrm>
              <a:off x="5561337" y="4776050"/>
              <a:ext cx="86106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Encrypt</a:t>
              </a:r>
              <a:endParaRPr lang="zh-TW" altLang="en-US" sz="1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3" name="群組 22">
            <a:extLst>
              <a:ext uri="{FF2B5EF4-FFF2-40B4-BE49-F238E27FC236}">
                <a16:creationId xmlns:a16="http://schemas.microsoft.com/office/drawing/2014/main" id="{D1A9343C-0AC3-42B1-9BA2-7DAF72685030}"/>
              </a:ext>
            </a:extLst>
          </p:cNvPr>
          <p:cNvGrpSpPr/>
          <p:nvPr/>
        </p:nvGrpSpPr>
        <p:grpSpPr>
          <a:xfrm>
            <a:off x="7352875" y="3824753"/>
            <a:ext cx="861060" cy="634376"/>
            <a:chOff x="6467170" y="4418674"/>
            <a:chExt cx="861060" cy="634376"/>
          </a:xfrm>
        </p:grpSpPr>
        <p:pic>
          <p:nvPicPr>
            <p:cNvPr id="24" name="圖片 23">
              <a:extLst>
                <a:ext uri="{FF2B5EF4-FFF2-40B4-BE49-F238E27FC236}">
                  <a16:creationId xmlns:a16="http://schemas.microsoft.com/office/drawing/2014/main" id="{E39A95CC-2750-4116-A62A-CE480017F3A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14344" y="4418674"/>
              <a:ext cx="360000" cy="360000"/>
            </a:xfrm>
            <a:prstGeom prst="rect">
              <a:avLst/>
            </a:prstGeom>
          </p:spPr>
        </p:pic>
        <p:sp>
          <p:nvSpPr>
            <p:cNvPr id="25" name="文字方塊 24">
              <a:extLst>
                <a:ext uri="{FF2B5EF4-FFF2-40B4-BE49-F238E27FC236}">
                  <a16:creationId xmlns:a16="http://schemas.microsoft.com/office/drawing/2014/main" id="{ED2070D1-5F5A-43F6-8F79-976D6EE7974D}"/>
                </a:ext>
              </a:extLst>
            </p:cNvPr>
            <p:cNvSpPr txBox="1"/>
            <p:nvPr/>
          </p:nvSpPr>
          <p:spPr>
            <a:xfrm>
              <a:off x="6467170" y="4776051"/>
              <a:ext cx="86106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Decrypt</a:t>
              </a:r>
              <a:endParaRPr lang="zh-TW" altLang="en-US" sz="1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CF26E483-B81A-4F39-96F1-6D887ADF6A94}"/>
              </a:ext>
            </a:extLst>
          </p:cNvPr>
          <p:cNvCxnSpPr>
            <a:cxnSpLocks/>
          </p:cNvCxnSpPr>
          <p:nvPr/>
        </p:nvCxnSpPr>
        <p:spPr>
          <a:xfrm>
            <a:off x="8033212" y="4021894"/>
            <a:ext cx="2880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單箭頭接點 26">
            <a:extLst>
              <a:ext uri="{FF2B5EF4-FFF2-40B4-BE49-F238E27FC236}">
                <a16:creationId xmlns:a16="http://schemas.microsoft.com/office/drawing/2014/main" id="{1C0BB9E6-A738-4768-A600-3C1842CD9C04}"/>
              </a:ext>
            </a:extLst>
          </p:cNvPr>
          <p:cNvCxnSpPr>
            <a:cxnSpLocks/>
          </p:cNvCxnSpPr>
          <p:nvPr/>
        </p:nvCxnSpPr>
        <p:spPr>
          <a:xfrm>
            <a:off x="3857162" y="4022529"/>
            <a:ext cx="2880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68DE1E10-05DB-4CDC-8B3C-BE0F6DA877EB}"/>
              </a:ext>
            </a:extLst>
          </p:cNvPr>
          <p:cNvGrpSpPr/>
          <p:nvPr/>
        </p:nvGrpSpPr>
        <p:grpSpPr>
          <a:xfrm>
            <a:off x="4796364" y="3681134"/>
            <a:ext cx="861060" cy="869842"/>
            <a:chOff x="4100657" y="4273363"/>
            <a:chExt cx="861060" cy="869842"/>
          </a:xfrm>
        </p:grpSpPr>
        <p:pic>
          <p:nvPicPr>
            <p:cNvPr id="29" name="圖片 28">
              <a:extLst>
                <a:ext uri="{FF2B5EF4-FFF2-40B4-BE49-F238E27FC236}">
                  <a16:creationId xmlns:a16="http://schemas.microsoft.com/office/drawing/2014/main" id="{D7227D7F-DC0B-4225-8118-F6C031E0B45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04295" y="4273363"/>
              <a:ext cx="648000" cy="648000"/>
            </a:xfrm>
            <a:prstGeom prst="rect">
              <a:avLst/>
            </a:prstGeom>
          </p:spPr>
        </p:pic>
        <p:sp>
          <p:nvSpPr>
            <p:cNvPr id="31" name="文字方塊 30">
              <a:extLst>
                <a:ext uri="{FF2B5EF4-FFF2-40B4-BE49-F238E27FC236}">
                  <a16:creationId xmlns:a16="http://schemas.microsoft.com/office/drawing/2014/main" id="{02FC886D-6773-4F9D-8701-A864EECA7D85}"/>
                </a:ext>
              </a:extLst>
            </p:cNvPr>
            <p:cNvSpPr txBox="1"/>
            <p:nvPr/>
          </p:nvSpPr>
          <p:spPr>
            <a:xfrm>
              <a:off x="4100657" y="4866206"/>
              <a:ext cx="86106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ciphertext</a:t>
              </a:r>
              <a:endParaRPr lang="zh-TW" altLang="en-US" sz="1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2" name="群組 31">
            <a:extLst>
              <a:ext uri="{FF2B5EF4-FFF2-40B4-BE49-F238E27FC236}">
                <a16:creationId xmlns:a16="http://schemas.microsoft.com/office/drawing/2014/main" id="{9D959CD0-66CC-42A9-B57B-DC376E116174}"/>
              </a:ext>
            </a:extLst>
          </p:cNvPr>
          <p:cNvGrpSpPr/>
          <p:nvPr/>
        </p:nvGrpSpPr>
        <p:grpSpPr>
          <a:xfrm>
            <a:off x="6482826" y="3681134"/>
            <a:ext cx="861060" cy="869842"/>
            <a:chOff x="4100657" y="4273363"/>
            <a:chExt cx="861060" cy="869842"/>
          </a:xfrm>
        </p:grpSpPr>
        <p:pic>
          <p:nvPicPr>
            <p:cNvPr id="33" name="圖片 32">
              <a:extLst>
                <a:ext uri="{FF2B5EF4-FFF2-40B4-BE49-F238E27FC236}">
                  <a16:creationId xmlns:a16="http://schemas.microsoft.com/office/drawing/2014/main" id="{96467FBF-723A-41BB-A2EA-60AF7875525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04295" y="4273363"/>
              <a:ext cx="648000" cy="648000"/>
            </a:xfrm>
            <a:prstGeom prst="rect">
              <a:avLst/>
            </a:prstGeom>
          </p:spPr>
        </p:pic>
        <p:sp>
          <p:nvSpPr>
            <p:cNvPr id="34" name="文字方塊 33">
              <a:extLst>
                <a:ext uri="{FF2B5EF4-FFF2-40B4-BE49-F238E27FC236}">
                  <a16:creationId xmlns:a16="http://schemas.microsoft.com/office/drawing/2014/main" id="{C3E8BBE5-8BD6-48D1-8154-773045584300}"/>
                </a:ext>
              </a:extLst>
            </p:cNvPr>
            <p:cNvSpPr txBox="1"/>
            <p:nvPr/>
          </p:nvSpPr>
          <p:spPr>
            <a:xfrm>
              <a:off x="4100657" y="4866206"/>
              <a:ext cx="86106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ciphertext</a:t>
              </a:r>
              <a:endParaRPr lang="zh-TW" altLang="en-US" sz="1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35" name="直線單箭頭接點 34">
            <a:extLst>
              <a:ext uri="{FF2B5EF4-FFF2-40B4-BE49-F238E27FC236}">
                <a16:creationId xmlns:a16="http://schemas.microsoft.com/office/drawing/2014/main" id="{C896B532-CF55-4F97-8BFD-EDB314100FAD}"/>
              </a:ext>
            </a:extLst>
          </p:cNvPr>
          <p:cNvCxnSpPr>
            <a:cxnSpLocks/>
          </p:cNvCxnSpPr>
          <p:nvPr/>
        </p:nvCxnSpPr>
        <p:spPr>
          <a:xfrm>
            <a:off x="4649325" y="4022529"/>
            <a:ext cx="2880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35">
            <a:extLst>
              <a:ext uri="{FF2B5EF4-FFF2-40B4-BE49-F238E27FC236}">
                <a16:creationId xmlns:a16="http://schemas.microsoft.com/office/drawing/2014/main" id="{2394E65D-EBCD-4F38-9489-6B73FEFB1B4A}"/>
              </a:ext>
            </a:extLst>
          </p:cNvPr>
          <p:cNvCxnSpPr>
            <a:cxnSpLocks/>
          </p:cNvCxnSpPr>
          <p:nvPr/>
        </p:nvCxnSpPr>
        <p:spPr>
          <a:xfrm>
            <a:off x="7241050" y="4021894"/>
            <a:ext cx="2880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484470FC-AB69-4314-82BA-36473EF713F1}"/>
              </a:ext>
            </a:extLst>
          </p:cNvPr>
          <p:cNvSpPr txBox="1"/>
          <p:nvPr/>
        </p:nvSpPr>
        <p:spPr>
          <a:xfrm>
            <a:off x="5732744" y="3485726"/>
            <a:ext cx="8610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</a:t>
            </a:r>
            <a:endParaRPr lang="zh-TW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8" name="直線單箭頭接點 37">
            <a:extLst>
              <a:ext uri="{FF2B5EF4-FFF2-40B4-BE49-F238E27FC236}">
                <a16:creationId xmlns:a16="http://schemas.microsoft.com/office/drawing/2014/main" id="{76F81C5D-5C5F-40CB-A024-F603F984F882}"/>
              </a:ext>
            </a:extLst>
          </p:cNvPr>
          <p:cNvCxnSpPr>
            <a:stCxn id="29" idx="3"/>
            <a:endCxn id="33" idx="1"/>
          </p:cNvCxnSpPr>
          <p:nvPr/>
        </p:nvCxnSpPr>
        <p:spPr>
          <a:xfrm>
            <a:off x="5548002" y="4005134"/>
            <a:ext cx="103846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60FF06BF-E4E0-40C3-81A2-932E5B7B2093}"/>
              </a:ext>
            </a:extLst>
          </p:cNvPr>
          <p:cNvSpPr txBox="1"/>
          <p:nvPr/>
        </p:nvSpPr>
        <p:spPr>
          <a:xfrm>
            <a:off x="5500535" y="3998974"/>
            <a:ext cx="11760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transmission</a:t>
            </a:r>
            <a:endParaRPr lang="zh-TW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0" name="接點: 肘形 39">
            <a:extLst>
              <a:ext uri="{FF2B5EF4-FFF2-40B4-BE49-F238E27FC236}">
                <a16:creationId xmlns:a16="http://schemas.microsoft.com/office/drawing/2014/main" id="{A9B04430-A04F-4B42-BCAF-BEC1BF3BC5FB}"/>
              </a:ext>
            </a:extLst>
          </p:cNvPr>
          <p:cNvCxnSpPr>
            <a:cxnSpLocks/>
            <a:endCxn id="24" idx="0"/>
          </p:cNvCxnSpPr>
          <p:nvPr/>
        </p:nvCxnSpPr>
        <p:spPr>
          <a:xfrm>
            <a:off x="6358168" y="3342618"/>
            <a:ext cx="1421881" cy="482135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接點: 肘形 40">
            <a:extLst>
              <a:ext uri="{FF2B5EF4-FFF2-40B4-BE49-F238E27FC236}">
                <a16:creationId xmlns:a16="http://schemas.microsoft.com/office/drawing/2014/main" id="{A93CA8EE-6B43-44F7-81A7-0C5239C4D46F}"/>
              </a:ext>
            </a:extLst>
          </p:cNvPr>
          <p:cNvCxnSpPr>
            <a:cxnSpLocks/>
            <a:endCxn id="21" idx="0"/>
          </p:cNvCxnSpPr>
          <p:nvPr/>
        </p:nvCxnSpPr>
        <p:spPr>
          <a:xfrm rot="10800000" flipV="1">
            <a:off x="4396290" y="3342618"/>
            <a:ext cx="1421878" cy="480824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圖片 41">
            <a:extLst>
              <a:ext uri="{FF2B5EF4-FFF2-40B4-BE49-F238E27FC236}">
                <a16:creationId xmlns:a16="http://schemas.microsoft.com/office/drawing/2014/main" id="{5295DF7A-01CE-45E5-BBCE-9A618090584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907986" y="3126540"/>
            <a:ext cx="360000" cy="360000"/>
          </a:xfrm>
          <a:prstGeom prst="rect">
            <a:avLst/>
          </a:prstGeom>
        </p:spPr>
      </p:pic>
      <p:sp>
        <p:nvSpPr>
          <p:cNvPr id="50" name="文字方塊 49">
            <a:extLst>
              <a:ext uri="{FF2B5EF4-FFF2-40B4-BE49-F238E27FC236}">
                <a16:creationId xmlns:a16="http://schemas.microsoft.com/office/drawing/2014/main" id="{80EC6954-A599-4CA3-B8A9-ECC1D8847D5D}"/>
              </a:ext>
            </a:extLst>
          </p:cNvPr>
          <p:cNvSpPr txBox="1"/>
          <p:nvPr/>
        </p:nvSpPr>
        <p:spPr>
          <a:xfrm>
            <a:off x="11760000" y="6488668"/>
            <a:ext cx="43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13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7306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29">
            <a:extLst>
              <a:ext uri="{FF2B5EF4-FFF2-40B4-BE49-F238E27FC236}">
                <a16:creationId xmlns:a16="http://schemas.microsoft.com/office/drawing/2014/main" id="{E3C1195E-6C7F-4C96-906A-6EDE75AE5BD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6"/>
              </a:solidFill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568443" y="319365"/>
            <a:ext cx="2024647" cy="400110"/>
            <a:chOff x="568442" y="319364"/>
            <a:chExt cx="2024647" cy="400111"/>
          </a:xfrm>
        </p:grpSpPr>
        <p:sp>
          <p:nvSpPr>
            <p:cNvPr id="55" name="文本框 23"/>
            <p:cNvSpPr txBox="1"/>
            <p:nvPr/>
          </p:nvSpPr>
          <p:spPr>
            <a:xfrm>
              <a:off x="665958" y="319364"/>
              <a:ext cx="1927131" cy="4001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n-ea"/>
                </a:rPr>
                <a:t>AES Algorithm</a:t>
              </a:r>
            </a:p>
          </p:txBody>
        </p:sp>
        <p:sp>
          <p:nvSpPr>
            <p:cNvPr id="56" name="等腰三角形 55"/>
            <p:cNvSpPr/>
            <p:nvPr/>
          </p:nvSpPr>
          <p:spPr>
            <a:xfrm rot="16200000" flipH="1" flipV="1">
              <a:off x="492508" y="454911"/>
              <a:ext cx="304323" cy="152455"/>
            </a:xfrm>
            <a:prstGeom prst="triangle">
              <a:avLst/>
            </a:prstGeom>
            <a:solidFill>
              <a:schemeClr val="tx2"/>
            </a:soli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  <a:latin typeface="微软雅黑"/>
                <a:cs typeface="+mn-ea"/>
              </a:endParaRPr>
            </a:p>
          </p:txBody>
        </p:sp>
      </p:grpSp>
      <p:sp>
        <p:nvSpPr>
          <p:cNvPr id="53" name="文字方塊 52">
            <a:extLst>
              <a:ext uri="{FF2B5EF4-FFF2-40B4-BE49-F238E27FC236}">
                <a16:creationId xmlns:a16="http://schemas.microsoft.com/office/drawing/2014/main" id="{137098A5-E892-4BFC-80CE-2C371E474EF8}"/>
              </a:ext>
            </a:extLst>
          </p:cNvPr>
          <p:cNvSpPr txBox="1"/>
          <p:nvPr/>
        </p:nvSpPr>
        <p:spPr>
          <a:xfrm>
            <a:off x="11760000" y="6488668"/>
            <a:ext cx="43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14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7789641-18FA-610E-A0F8-1061E46CE2AA}"/>
              </a:ext>
            </a:extLst>
          </p:cNvPr>
          <p:cNvSpPr txBox="1"/>
          <p:nvPr/>
        </p:nvSpPr>
        <p:spPr>
          <a:xfrm>
            <a:off x="1070466" y="3965388"/>
            <a:ext cx="3871918" cy="16699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en-US" altLang="zh-TW" b="1" kern="1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Two important parts</a:t>
            </a:r>
            <a:r>
              <a:rPr lang="zh-TW" altLang="en-US" b="1" kern="1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：</a:t>
            </a:r>
            <a:endParaRPr lang="en-US" altLang="zh-TW" b="1" kern="1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zh-TW" kern="1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Key expansion</a:t>
            </a:r>
          </a:p>
          <a:p>
            <a:pPr marL="285750" indent="-285750" algn="just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zh-TW" kern="1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Message encryption</a:t>
            </a: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B26B4929-12A3-2D58-F618-25B54D7A06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8608372"/>
              </p:ext>
            </p:extLst>
          </p:nvPr>
        </p:nvGraphicFramePr>
        <p:xfrm>
          <a:off x="1108185" y="1553003"/>
          <a:ext cx="3780000" cy="2160000"/>
        </p:xfrm>
        <a:graphic>
          <a:graphicData uri="http://schemas.openxmlformats.org/drawingml/2006/table">
            <a:tbl>
              <a:tblPr firstRow="1" firstCol="1" bandRow="1"/>
              <a:tblGrid>
                <a:gridCol w="2340000">
                  <a:extLst>
                    <a:ext uri="{9D8B030D-6E8A-4147-A177-3AD203B41FA5}">
                      <a16:colId xmlns:a16="http://schemas.microsoft.com/office/drawing/2014/main" val="1633469473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484967499"/>
                    </a:ext>
                  </a:extLst>
                </a:gridCol>
              </a:tblGrid>
              <a:tr h="360000"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sz="14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AES-128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2478427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dirty="0"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Key size</a:t>
                      </a:r>
                      <a:endParaRPr lang="zh-TW" altLang="en-US" sz="1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dirty="0"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128 bits</a:t>
                      </a:r>
                      <a:endParaRPr lang="zh-TW" altLang="en-US" sz="1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1268220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dirty="0"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Plaintext block size</a:t>
                      </a:r>
                      <a:endParaRPr lang="zh-TW" altLang="en-US" sz="1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dirty="0"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128 bits</a:t>
                      </a:r>
                      <a:endParaRPr lang="zh-TW" altLang="en-US" sz="1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8865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dirty="0"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Number of rounds</a:t>
                      </a:r>
                      <a:endParaRPr lang="zh-TW" altLang="en-US" sz="1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dirty="0"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10</a:t>
                      </a:r>
                      <a:endParaRPr lang="zh-TW" altLang="en-US" sz="1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3958563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dirty="0"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Round key size</a:t>
                      </a:r>
                      <a:endParaRPr lang="zh-TW" altLang="en-US" sz="1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dirty="0"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128 bits</a:t>
                      </a:r>
                      <a:endParaRPr lang="zh-TW" altLang="en-US" sz="1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579082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dirty="0"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Number of expanded keys</a:t>
                      </a:r>
                      <a:endParaRPr lang="zh-TW" altLang="en-US" sz="1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dirty="0"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44</a:t>
                      </a:r>
                      <a:endParaRPr lang="zh-TW" altLang="en-US" sz="1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58030472"/>
                  </a:ext>
                </a:extLst>
              </a:tr>
            </a:tbl>
          </a:graphicData>
        </a:graphic>
      </p:graphicFrame>
      <p:sp>
        <p:nvSpPr>
          <p:cNvPr id="4" name="矩形 3">
            <a:extLst>
              <a:ext uri="{FF2B5EF4-FFF2-40B4-BE49-F238E27FC236}">
                <a16:creationId xmlns:a16="http://schemas.microsoft.com/office/drawing/2014/main" id="{CEA6FFAC-3021-09AE-89A9-133524882533}"/>
              </a:ext>
            </a:extLst>
          </p:cNvPr>
          <p:cNvSpPr/>
          <p:nvPr/>
        </p:nvSpPr>
        <p:spPr>
          <a:xfrm>
            <a:off x="8975961" y="552456"/>
            <a:ext cx="1440000" cy="576500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9050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 Expansion</a:t>
            </a:r>
            <a:endParaRPr lang="zh-TW" altLang="en-US" sz="1000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FA4C753E-EA25-3610-C4BF-41E017C1472B}"/>
              </a:ext>
            </a:extLst>
          </p:cNvPr>
          <p:cNvSpPr txBox="1"/>
          <p:nvPr/>
        </p:nvSpPr>
        <p:spPr>
          <a:xfrm>
            <a:off x="7481263" y="738707"/>
            <a:ext cx="1188000" cy="24622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2700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AddRoundKey</a:t>
            </a:r>
            <a:endParaRPr lang="zh-TW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BFDD9DFC-D4CE-DE39-C5B3-5A41F01512B8}"/>
              </a:ext>
            </a:extLst>
          </p:cNvPr>
          <p:cNvCxnSpPr>
            <a:cxnSpLocks/>
            <a:endCxn id="5" idx="3"/>
          </p:cNvCxnSpPr>
          <p:nvPr/>
        </p:nvCxnSpPr>
        <p:spPr>
          <a:xfrm flipH="1">
            <a:off x="8669263" y="855440"/>
            <a:ext cx="305016" cy="6378"/>
          </a:xfrm>
          <a:prstGeom prst="straightConnector1">
            <a:avLst/>
          </a:prstGeom>
          <a:ln w="127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字方塊 6">
            <a:extLst>
              <a:ext uri="{FF2B5EF4-FFF2-40B4-BE49-F238E27FC236}">
                <a16:creationId xmlns:a16="http://schemas.microsoft.com/office/drawing/2014/main" id="{6D1248A1-CADC-00AA-F80F-68E941E9841D}"/>
              </a:ext>
            </a:extLst>
          </p:cNvPr>
          <p:cNvSpPr txBox="1"/>
          <p:nvPr/>
        </p:nvSpPr>
        <p:spPr>
          <a:xfrm>
            <a:off x="7481272" y="1274883"/>
            <a:ext cx="1188000" cy="24622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2700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SubBytes</a:t>
            </a:r>
            <a:endParaRPr lang="zh-TW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2D82FC46-A33D-86B1-92DE-1622F2DD8117}"/>
              </a:ext>
            </a:extLst>
          </p:cNvPr>
          <p:cNvSpPr txBox="1"/>
          <p:nvPr/>
        </p:nvSpPr>
        <p:spPr>
          <a:xfrm>
            <a:off x="7481272" y="1660535"/>
            <a:ext cx="1188000" cy="24622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2700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ShiftRows</a:t>
            </a:r>
            <a:endParaRPr lang="zh-TW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D36B5767-A894-949C-ABB9-55B4DD12CBCC}"/>
              </a:ext>
            </a:extLst>
          </p:cNvPr>
          <p:cNvSpPr txBox="1"/>
          <p:nvPr/>
        </p:nvSpPr>
        <p:spPr>
          <a:xfrm>
            <a:off x="7481272" y="2044582"/>
            <a:ext cx="1188000" cy="24622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2700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MisColumns</a:t>
            </a:r>
            <a:endParaRPr lang="zh-TW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CD063936-4340-4875-8F30-B7FBA86DB5CE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>
            <a:off x="8075272" y="1521104"/>
            <a:ext cx="0" cy="139431"/>
          </a:xfrm>
          <a:prstGeom prst="straightConnector1">
            <a:avLst/>
          </a:prstGeom>
          <a:ln w="127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A6763D92-1573-EFCD-A6D4-EAFE2523843D}"/>
              </a:ext>
            </a:extLst>
          </p:cNvPr>
          <p:cNvCxnSpPr>
            <a:stCxn id="8" idx="2"/>
            <a:endCxn id="9" idx="0"/>
          </p:cNvCxnSpPr>
          <p:nvPr/>
        </p:nvCxnSpPr>
        <p:spPr>
          <a:xfrm>
            <a:off x="8075272" y="1906756"/>
            <a:ext cx="0" cy="137826"/>
          </a:xfrm>
          <a:prstGeom prst="straightConnector1">
            <a:avLst/>
          </a:prstGeom>
          <a:ln w="127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87976B72-F8DF-B35C-108E-671D6A42B114}"/>
              </a:ext>
            </a:extLst>
          </p:cNvPr>
          <p:cNvCxnSpPr>
            <a:stCxn id="5" idx="2"/>
            <a:endCxn id="7" idx="0"/>
          </p:cNvCxnSpPr>
          <p:nvPr/>
        </p:nvCxnSpPr>
        <p:spPr>
          <a:xfrm>
            <a:off x="8075263" y="984928"/>
            <a:ext cx="9" cy="289955"/>
          </a:xfrm>
          <a:prstGeom prst="straightConnector1">
            <a:avLst/>
          </a:prstGeom>
          <a:ln w="127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CB52AAF1-876E-5D2F-F000-3897E65124D1}"/>
              </a:ext>
            </a:extLst>
          </p:cNvPr>
          <p:cNvSpPr txBox="1"/>
          <p:nvPr/>
        </p:nvSpPr>
        <p:spPr>
          <a:xfrm>
            <a:off x="7481272" y="2429347"/>
            <a:ext cx="1188000" cy="24622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2700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AddRoundKey</a:t>
            </a:r>
            <a:endParaRPr lang="zh-TW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AAF697D3-62DD-C123-E16E-4FCFCA144049}"/>
              </a:ext>
            </a:extLst>
          </p:cNvPr>
          <p:cNvCxnSpPr>
            <a:cxnSpLocks/>
            <a:endCxn id="13" idx="3"/>
          </p:cNvCxnSpPr>
          <p:nvPr/>
        </p:nvCxnSpPr>
        <p:spPr>
          <a:xfrm flipH="1">
            <a:off x="8669272" y="2546080"/>
            <a:ext cx="305008" cy="6378"/>
          </a:xfrm>
          <a:prstGeom prst="straightConnector1">
            <a:avLst/>
          </a:prstGeom>
          <a:ln w="127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330ECF2A-9BC7-3FB6-5BA8-200F96EBD4F9}"/>
              </a:ext>
            </a:extLst>
          </p:cNvPr>
          <p:cNvCxnSpPr>
            <a:stCxn id="9" idx="2"/>
            <a:endCxn id="13" idx="0"/>
          </p:cNvCxnSpPr>
          <p:nvPr/>
        </p:nvCxnSpPr>
        <p:spPr>
          <a:xfrm>
            <a:off x="8075272" y="2290803"/>
            <a:ext cx="0" cy="138544"/>
          </a:xfrm>
          <a:prstGeom prst="straightConnector1">
            <a:avLst/>
          </a:prstGeom>
          <a:ln w="127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>
            <a:extLst>
              <a:ext uri="{FF2B5EF4-FFF2-40B4-BE49-F238E27FC236}">
                <a16:creationId xmlns:a16="http://schemas.microsoft.com/office/drawing/2014/main" id="{4496F465-C46C-1C92-7860-A97BAC2F239E}"/>
              </a:ext>
            </a:extLst>
          </p:cNvPr>
          <p:cNvSpPr/>
          <p:nvPr/>
        </p:nvSpPr>
        <p:spPr>
          <a:xfrm>
            <a:off x="7354009" y="1160767"/>
            <a:ext cx="1440063" cy="1608133"/>
          </a:xfrm>
          <a:prstGeom prst="rect">
            <a:avLst/>
          </a:prstGeom>
          <a:noFill/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00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1853350C-AA83-F73C-0DBE-8BB9E3F1BEAE}"/>
              </a:ext>
            </a:extLst>
          </p:cNvPr>
          <p:cNvSpPr txBox="1"/>
          <p:nvPr/>
        </p:nvSpPr>
        <p:spPr>
          <a:xfrm flipV="1">
            <a:off x="7015455" y="1341214"/>
            <a:ext cx="338554" cy="121368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en-US" altLang="zh-TW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Round 1</a:t>
            </a:r>
            <a:endParaRPr lang="zh-TW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57F80F7C-3E93-9069-142E-B3E8464DE1F2}"/>
              </a:ext>
            </a:extLst>
          </p:cNvPr>
          <p:cNvSpPr txBox="1"/>
          <p:nvPr/>
        </p:nvSpPr>
        <p:spPr>
          <a:xfrm>
            <a:off x="7479743" y="5127572"/>
            <a:ext cx="1188000" cy="24622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2700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SubBytes</a:t>
            </a:r>
            <a:endParaRPr lang="zh-TW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BB746F95-6DB4-519E-BEFE-E566A132399D}"/>
              </a:ext>
            </a:extLst>
          </p:cNvPr>
          <p:cNvSpPr txBox="1"/>
          <p:nvPr/>
        </p:nvSpPr>
        <p:spPr>
          <a:xfrm>
            <a:off x="7479743" y="5513224"/>
            <a:ext cx="1188000" cy="24622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2700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ShiftRows</a:t>
            </a:r>
            <a:endParaRPr lang="zh-TW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207B9D63-90D5-6897-B899-EFD098DE3BAB}"/>
              </a:ext>
            </a:extLst>
          </p:cNvPr>
          <p:cNvCxnSpPr>
            <a:cxnSpLocks/>
            <a:stCxn id="18" idx="2"/>
            <a:endCxn id="19" idx="0"/>
          </p:cNvCxnSpPr>
          <p:nvPr/>
        </p:nvCxnSpPr>
        <p:spPr>
          <a:xfrm>
            <a:off x="8073743" y="5373793"/>
            <a:ext cx="0" cy="139431"/>
          </a:xfrm>
          <a:prstGeom prst="straightConnector1">
            <a:avLst/>
          </a:prstGeom>
          <a:ln w="127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CA30B702-D68A-7DE9-BDE9-C0C500682695}"/>
              </a:ext>
            </a:extLst>
          </p:cNvPr>
          <p:cNvCxnSpPr>
            <a:cxnSpLocks/>
            <a:stCxn id="13" idx="2"/>
          </p:cNvCxnSpPr>
          <p:nvPr/>
        </p:nvCxnSpPr>
        <p:spPr>
          <a:xfrm flipH="1">
            <a:off x="8074040" y="2675568"/>
            <a:ext cx="1232" cy="199639"/>
          </a:xfrm>
          <a:prstGeom prst="straightConnector1">
            <a:avLst/>
          </a:prstGeom>
          <a:ln w="127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9CC90184-9A73-4961-3556-9B78D2340577}"/>
              </a:ext>
            </a:extLst>
          </p:cNvPr>
          <p:cNvSpPr txBox="1"/>
          <p:nvPr/>
        </p:nvSpPr>
        <p:spPr>
          <a:xfrm>
            <a:off x="7479743" y="5898296"/>
            <a:ext cx="1188000" cy="24622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2700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AddRoundKey</a:t>
            </a:r>
            <a:endParaRPr lang="zh-TW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3" name="直線單箭頭接點 22">
            <a:extLst>
              <a:ext uri="{FF2B5EF4-FFF2-40B4-BE49-F238E27FC236}">
                <a16:creationId xmlns:a16="http://schemas.microsoft.com/office/drawing/2014/main" id="{75E7E172-7661-E1E4-8BB6-61D9F8026FCF}"/>
              </a:ext>
            </a:extLst>
          </p:cNvPr>
          <p:cNvCxnSpPr>
            <a:cxnSpLocks/>
            <a:endCxn id="22" idx="3"/>
          </p:cNvCxnSpPr>
          <p:nvPr/>
        </p:nvCxnSpPr>
        <p:spPr>
          <a:xfrm flipH="1">
            <a:off x="8667743" y="6015029"/>
            <a:ext cx="306536" cy="6378"/>
          </a:xfrm>
          <a:prstGeom prst="straightConnector1">
            <a:avLst/>
          </a:prstGeom>
          <a:ln w="127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F10CBAFE-FA86-B248-9B21-7B9797AD0650}"/>
              </a:ext>
            </a:extLst>
          </p:cNvPr>
          <p:cNvCxnSpPr>
            <a:cxnSpLocks/>
            <a:stCxn id="19" idx="2"/>
            <a:endCxn id="22" idx="0"/>
          </p:cNvCxnSpPr>
          <p:nvPr/>
        </p:nvCxnSpPr>
        <p:spPr>
          <a:xfrm>
            <a:off x="8073743" y="5759445"/>
            <a:ext cx="0" cy="138851"/>
          </a:xfrm>
          <a:prstGeom prst="straightConnector1">
            <a:avLst/>
          </a:prstGeom>
          <a:ln w="127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>
            <a:extLst>
              <a:ext uri="{FF2B5EF4-FFF2-40B4-BE49-F238E27FC236}">
                <a16:creationId xmlns:a16="http://schemas.microsoft.com/office/drawing/2014/main" id="{55121E88-780C-5EC5-776E-AA5BB8B8F4FE}"/>
              </a:ext>
            </a:extLst>
          </p:cNvPr>
          <p:cNvSpPr/>
          <p:nvPr/>
        </p:nvSpPr>
        <p:spPr>
          <a:xfrm>
            <a:off x="7354385" y="5015596"/>
            <a:ext cx="1440063" cy="1222788"/>
          </a:xfrm>
          <a:prstGeom prst="rect">
            <a:avLst/>
          </a:prstGeom>
          <a:noFill/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文字方塊 25">
                <a:extLst>
                  <a:ext uri="{FF2B5EF4-FFF2-40B4-BE49-F238E27FC236}">
                    <a16:creationId xmlns:a16="http://schemas.microsoft.com/office/drawing/2014/main" id="{117DF839-D4E4-0690-6334-E73C98677F95}"/>
                  </a:ext>
                </a:extLst>
              </p:cNvPr>
              <p:cNvSpPr txBox="1"/>
              <p:nvPr/>
            </p:nvSpPr>
            <p:spPr>
              <a:xfrm flipV="1">
                <a:off x="7015688" y="5020166"/>
                <a:ext cx="338554" cy="1213686"/>
              </a:xfrm>
              <a:prstGeom prst="rect">
                <a:avLst/>
              </a:prstGeom>
              <a:noFill/>
            </p:spPr>
            <p:txBody>
              <a:bodyPr vert="eaVert" wrap="square" rtlCol="0">
                <a:spAutoFit/>
              </a:bodyPr>
              <a:lstStyle/>
              <a:p>
                <a:pPr algn="ctr"/>
                <a:r>
                  <a:rPr lang="en-US" altLang="zh-TW" sz="1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Round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sz="100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N</m:t>
                    </m:r>
                  </m:oMath>
                </a14:m>
                <a:r>
                  <a:rPr lang="en-US" altLang="zh-TW" sz="1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</a:t>
                </a:r>
                <a:endParaRPr lang="zh-TW" alt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6" name="文字方塊 25">
                <a:extLst>
                  <a:ext uri="{FF2B5EF4-FFF2-40B4-BE49-F238E27FC236}">
                    <a16:creationId xmlns:a16="http://schemas.microsoft.com/office/drawing/2014/main" id="{117DF839-D4E4-0690-6334-E73C98677F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V="1">
                <a:off x="7015688" y="5020166"/>
                <a:ext cx="338554" cy="121368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文字方塊 26">
            <a:extLst>
              <a:ext uri="{FF2B5EF4-FFF2-40B4-BE49-F238E27FC236}">
                <a16:creationId xmlns:a16="http://schemas.microsoft.com/office/drawing/2014/main" id="{FFC0262F-BCBE-425F-8DE3-7E3C9C6C536E}"/>
              </a:ext>
            </a:extLst>
          </p:cNvPr>
          <p:cNvSpPr txBox="1"/>
          <p:nvPr/>
        </p:nvSpPr>
        <p:spPr>
          <a:xfrm>
            <a:off x="7479743" y="3437520"/>
            <a:ext cx="1188000" cy="24622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2700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SubBytes</a:t>
            </a:r>
            <a:endParaRPr lang="zh-TW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CE598C87-740E-ADA0-DA90-60510F389BB1}"/>
              </a:ext>
            </a:extLst>
          </p:cNvPr>
          <p:cNvSpPr txBox="1"/>
          <p:nvPr/>
        </p:nvSpPr>
        <p:spPr>
          <a:xfrm>
            <a:off x="7479743" y="3823172"/>
            <a:ext cx="1188000" cy="24622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2700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ShiftRows</a:t>
            </a:r>
            <a:endParaRPr lang="zh-TW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85642EFE-DA70-96C2-F760-27665AA07C5E}"/>
              </a:ext>
            </a:extLst>
          </p:cNvPr>
          <p:cNvSpPr txBox="1"/>
          <p:nvPr/>
        </p:nvSpPr>
        <p:spPr>
          <a:xfrm>
            <a:off x="7479743" y="4207218"/>
            <a:ext cx="1188000" cy="24622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2700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MisColumns</a:t>
            </a:r>
            <a:endParaRPr lang="zh-TW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1" name="直線單箭頭接點 30">
            <a:extLst>
              <a:ext uri="{FF2B5EF4-FFF2-40B4-BE49-F238E27FC236}">
                <a16:creationId xmlns:a16="http://schemas.microsoft.com/office/drawing/2014/main" id="{109B6C5C-529F-7675-24CF-D7F866C2989E}"/>
              </a:ext>
            </a:extLst>
          </p:cNvPr>
          <p:cNvCxnSpPr>
            <a:cxnSpLocks/>
            <a:stCxn id="27" idx="2"/>
            <a:endCxn id="28" idx="0"/>
          </p:cNvCxnSpPr>
          <p:nvPr/>
        </p:nvCxnSpPr>
        <p:spPr>
          <a:xfrm>
            <a:off x="8073743" y="3683741"/>
            <a:ext cx="0" cy="139431"/>
          </a:xfrm>
          <a:prstGeom prst="straightConnector1">
            <a:avLst/>
          </a:prstGeom>
          <a:ln w="127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單箭頭接點 31">
            <a:extLst>
              <a:ext uri="{FF2B5EF4-FFF2-40B4-BE49-F238E27FC236}">
                <a16:creationId xmlns:a16="http://schemas.microsoft.com/office/drawing/2014/main" id="{CD9BCBD4-7717-7678-A5E0-77CE3FEA8489}"/>
              </a:ext>
            </a:extLst>
          </p:cNvPr>
          <p:cNvCxnSpPr>
            <a:stCxn id="28" idx="2"/>
            <a:endCxn id="29" idx="0"/>
          </p:cNvCxnSpPr>
          <p:nvPr/>
        </p:nvCxnSpPr>
        <p:spPr>
          <a:xfrm>
            <a:off x="8073743" y="4069393"/>
            <a:ext cx="0" cy="137825"/>
          </a:xfrm>
          <a:prstGeom prst="straightConnector1">
            <a:avLst/>
          </a:prstGeom>
          <a:ln w="127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3015CFC6-8127-201B-4BFD-D0170A326761}"/>
              </a:ext>
            </a:extLst>
          </p:cNvPr>
          <p:cNvSpPr txBox="1"/>
          <p:nvPr/>
        </p:nvSpPr>
        <p:spPr>
          <a:xfrm>
            <a:off x="7479743" y="4591983"/>
            <a:ext cx="1188000" cy="24622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2700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AddRoundKey</a:t>
            </a:r>
            <a:endParaRPr lang="zh-TW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4" name="直線單箭頭接點 33">
            <a:extLst>
              <a:ext uri="{FF2B5EF4-FFF2-40B4-BE49-F238E27FC236}">
                <a16:creationId xmlns:a16="http://schemas.microsoft.com/office/drawing/2014/main" id="{C9AB54AE-9FF7-3E44-18FF-4D01DC7A1229}"/>
              </a:ext>
            </a:extLst>
          </p:cNvPr>
          <p:cNvCxnSpPr>
            <a:cxnSpLocks/>
            <a:endCxn id="33" idx="3"/>
          </p:cNvCxnSpPr>
          <p:nvPr/>
        </p:nvCxnSpPr>
        <p:spPr>
          <a:xfrm flipH="1">
            <a:off x="8667743" y="4708715"/>
            <a:ext cx="306536" cy="6379"/>
          </a:xfrm>
          <a:prstGeom prst="straightConnector1">
            <a:avLst/>
          </a:prstGeom>
          <a:ln w="127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單箭頭接點 34">
            <a:extLst>
              <a:ext uri="{FF2B5EF4-FFF2-40B4-BE49-F238E27FC236}">
                <a16:creationId xmlns:a16="http://schemas.microsoft.com/office/drawing/2014/main" id="{F70FDE82-CEF8-BD1A-8C14-1638F2C006AD}"/>
              </a:ext>
            </a:extLst>
          </p:cNvPr>
          <p:cNvCxnSpPr>
            <a:stCxn id="29" idx="2"/>
            <a:endCxn id="33" idx="0"/>
          </p:cNvCxnSpPr>
          <p:nvPr/>
        </p:nvCxnSpPr>
        <p:spPr>
          <a:xfrm>
            <a:off x="8073743" y="4453439"/>
            <a:ext cx="0" cy="138544"/>
          </a:xfrm>
          <a:prstGeom prst="straightConnector1">
            <a:avLst/>
          </a:prstGeom>
          <a:ln w="127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矩形 35">
            <a:extLst>
              <a:ext uri="{FF2B5EF4-FFF2-40B4-BE49-F238E27FC236}">
                <a16:creationId xmlns:a16="http://schemas.microsoft.com/office/drawing/2014/main" id="{0C64EA41-E2C8-3BE9-5F46-A208D239A11D}"/>
              </a:ext>
            </a:extLst>
          </p:cNvPr>
          <p:cNvSpPr/>
          <p:nvPr/>
        </p:nvSpPr>
        <p:spPr>
          <a:xfrm>
            <a:off x="7354385" y="3323403"/>
            <a:ext cx="1440063" cy="1608133"/>
          </a:xfrm>
          <a:prstGeom prst="rect">
            <a:avLst/>
          </a:prstGeom>
          <a:noFill/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0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7" name="文字方塊 36">
                <a:extLst>
                  <a:ext uri="{FF2B5EF4-FFF2-40B4-BE49-F238E27FC236}">
                    <a16:creationId xmlns:a16="http://schemas.microsoft.com/office/drawing/2014/main" id="{D6539F29-86D9-AA42-91A0-CEEAD7B902E9}"/>
                  </a:ext>
                </a:extLst>
              </p:cNvPr>
              <p:cNvSpPr txBox="1"/>
              <p:nvPr/>
            </p:nvSpPr>
            <p:spPr>
              <a:xfrm flipV="1">
                <a:off x="7015831" y="3520627"/>
                <a:ext cx="338554" cy="1213686"/>
              </a:xfrm>
              <a:prstGeom prst="rect">
                <a:avLst/>
              </a:prstGeom>
              <a:noFill/>
            </p:spPr>
            <p:txBody>
              <a:bodyPr vert="eaVert" wrap="square" rtlCol="0">
                <a:spAutoFit/>
              </a:bodyPr>
              <a:lstStyle/>
              <a:p>
                <a:pPr algn="ctr"/>
                <a:r>
                  <a:rPr lang="en-US" altLang="zh-TW" sz="1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Round (</a:t>
                </a:r>
                <a14:m>
                  <m:oMath xmlns:m="http://schemas.openxmlformats.org/officeDocument/2006/math">
                    <m:r>
                      <a:rPr lang="en-US" altLang="zh-TW" sz="1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𝑁𝑟</m:t>
                    </m:r>
                    <m:r>
                      <a:rPr lang="en-US" altLang="zh-TW" sz="1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−1</m:t>
                    </m:r>
                  </m:oMath>
                </a14:m>
                <a:r>
                  <a:rPr lang="en-US" altLang="zh-TW" sz="1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endParaRPr lang="zh-TW" alt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7" name="文字方塊 36">
                <a:extLst>
                  <a:ext uri="{FF2B5EF4-FFF2-40B4-BE49-F238E27FC236}">
                    <a16:creationId xmlns:a16="http://schemas.microsoft.com/office/drawing/2014/main" id="{D6539F29-86D9-AA42-91A0-CEEAD7B902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V="1">
                <a:off x="7015831" y="3520627"/>
                <a:ext cx="338554" cy="12136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直線單箭頭接點 37">
            <a:extLst>
              <a:ext uri="{FF2B5EF4-FFF2-40B4-BE49-F238E27FC236}">
                <a16:creationId xmlns:a16="http://schemas.microsoft.com/office/drawing/2014/main" id="{EFFC689C-27C2-992A-4BAC-4957D8A51B38}"/>
              </a:ext>
            </a:extLst>
          </p:cNvPr>
          <p:cNvCxnSpPr>
            <a:cxnSpLocks/>
            <a:stCxn id="33" idx="2"/>
            <a:endCxn id="18" idx="0"/>
          </p:cNvCxnSpPr>
          <p:nvPr/>
        </p:nvCxnSpPr>
        <p:spPr>
          <a:xfrm>
            <a:off x="8073743" y="4838204"/>
            <a:ext cx="0" cy="289368"/>
          </a:xfrm>
          <a:prstGeom prst="straightConnector1">
            <a:avLst/>
          </a:prstGeom>
          <a:ln w="127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單箭頭接點 38">
            <a:extLst>
              <a:ext uri="{FF2B5EF4-FFF2-40B4-BE49-F238E27FC236}">
                <a16:creationId xmlns:a16="http://schemas.microsoft.com/office/drawing/2014/main" id="{002C635F-0C8E-CF55-380E-E8138FB28A96}"/>
              </a:ext>
            </a:extLst>
          </p:cNvPr>
          <p:cNvCxnSpPr>
            <a:cxnSpLocks/>
            <a:endCxn id="27" idx="0"/>
          </p:cNvCxnSpPr>
          <p:nvPr/>
        </p:nvCxnSpPr>
        <p:spPr>
          <a:xfrm>
            <a:off x="8073743" y="3225125"/>
            <a:ext cx="0" cy="212395"/>
          </a:xfrm>
          <a:prstGeom prst="straightConnector1">
            <a:avLst/>
          </a:prstGeom>
          <a:ln w="127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DB36F7FC-0FCA-F9FA-457F-F23F0CB90162}"/>
              </a:ext>
            </a:extLst>
          </p:cNvPr>
          <p:cNvSpPr txBox="1"/>
          <p:nvPr/>
        </p:nvSpPr>
        <p:spPr>
          <a:xfrm>
            <a:off x="7940986" y="2890735"/>
            <a:ext cx="338554" cy="310833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en-US" altLang="zh-TW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lang="zh-TW" altLang="en-US" sz="1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1" name="直線單箭頭接點 40">
            <a:extLst>
              <a:ext uri="{FF2B5EF4-FFF2-40B4-BE49-F238E27FC236}">
                <a16:creationId xmlns:a16="http://schemas.microsoft.com/office/drawing/2014/main" id="{CA617F9E-6757-F591-4132-D342B2641217}"/>
              </a:ext>
            </a:extLst>
          </p:cNvPr>
          <p:cNvCxnSpPr>
            <a:cxnSpLocks/>
          </p:cNvCxnSpPr>
          <p:nvPr/>
        </p:nvCxnSpPr>
        <p:spPr>
          <a:xfrm>
            <a:off x="8074040" y="421910"/>
            <a:ext cx="761" cy="308757"/>
          </a:xfrm>
          <a:prstGeom prst="straightConnector1">
            <a:avLst/>
          </a:prstGeom>
          <a:ln w="127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BE0F7F8B-6388-BF7B-6FE8-3863C5EA13CD}"/>
              </a:ext>
            </a:extLst>
          </p:cNvPr>
          <p:cNvSpPr txBox="1"/>
          <p:nvPr/>
        </p:nvSpPr>
        <p:spPr>
          <a:xfrm>
            <a:off x="7754542" y="196484"/>
            <a:ext cx="6399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Plaintext</a:t>
            </a:r>
            <a:endParaRPr lang="zh-TW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3" name="直線單箭頭接點 42">
            <a:extLst>
              <a:ext uri="{FF2B5EF4-FFF2-40B4-BE49-F238E27FC236}">
                <a16:creationId xmlns:a16="http://schemas.microsoft.com/office/drawing/2014/main" id="{CDD101FE-9F3E-DBCF-C23B-F2DEEF8E984E}"/>
              </a:ext>
            </a:extLst>
          </p:cNvPr>
          <p:cNvCxnSpPr>
            <a:cxnSpLocks/>
            <a:stCxn id="44" idx="2"/>
            <a:endCxn id="4" idx="0"/>
          </p:cNvCxnSpPr>
          <p:nvPr/>
        </p:nvCxnSpPr>
        <p:spPr>
          <a:xfrm>
            <a:off x="9695253" y="442642"/>
            <a:ext cx="708" cy="109814"/>
          </a:xfrm>
          <a:prstGeom prst="straightConnector1">
            <a:avLst/>
          </a:prstGeom>
          <a:ln w="127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80D41162-760E-DCF3-F25E-9DFA69328D88}"/>
              </a:ext>
            </a:extLst>
          </p:cNvPr>
          <p:cNvSpPr txBox="1"/>
          <p:nvPr/>
        </p:nvSpPr>
        <p:spPr>
          <a:xfrm>
            <a:off x="9495519" y="196421"/>
            <a:ext cx="39946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</a:t>
            </a:r>
            <a:endParaRPr lang="zh-TW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09DE42AD-FCF4-55E5-DD53-A7B7E2602FBC}"/>
              </a:ext>
            </a:extLst>
          </p:cNvPr>
          <p:cNvSpPr txBox="1"/>
          <p:nvPr/>
        </p:nvSpPr>
        <p:spPr>
          <a:xfrm>
            <a:off x="7419097" y="6441776"/>
            <a:ext cx="13106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Ciphertext</a:t>
            </a:r>
            <a:endParaRPr lang="zh-TW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6" name="直線單箭頭接點 45">
            <a:extLst>
              <a:ext uri="{FF2B5EF4-FFF2-40B4-BE49-F238E27FC236}">
                <a16:creationId xmlns:a16="http://schemas.microsoft.com/office/drawing/2014/main" id="{95B0F23F-1211-E4F1-8C96-80C62BCCBBA2}"/>
              </a:ext>
            </a:extLst>
          </p:cNvPr>
          <p:cNvCxnSpPr>
            <a:stCxn id="22" idx="2"/>
            <a:endCxn id="45" idx="0"/>
          </p:cNvCxnSpPr>
          <p:nvPr/>
        </p:nvCxnSpPr>
        <p:spPr>
          <a:xfrm>
            <a:off x="8073743" y="6144517"/>
            <a:ext cx="674" cy="297259"/>
          </a:xfrm>
          <a:prstGeom prst="straightConnector1">
            <a:avLst/>
          </a:prstGeom>
          <a:ln w="127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文字方塊 154">
            <a:extLst>
              <a:ext uri="{FF2B5EF4-FFF2-40B4-BE49-F238E27FC236}">
                <a16:creationId xmlns:a16="http://schemas.microsoft.com/office/drawing/2014/main" id="{D8F49FEE-3901-CA03-8076-660A69F3209A}"/>
              </a:ext>
            </a:extLst>
          </p:cNvPr>
          <p:cNvSpPr txBox="1"/>
          <p:nvPr/>
        </p:nvSpPr>
        <p:spPr>
          <a:xfrm>
            <a:off x="9400791" y="737763"/>
            <a:ext cx="585417" cy="246221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wrap="none" rtlCol="0">
            <a:spAutoFit/>
          </a:bodyPr>
          <a:lstStyle/>
          <a:p>
            <a:r>
              <a:rPr lang="en-US" altLang="zh-TW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W[0, 3]</a:t>
            </a:r>
            <a:endParaRPr lang="zh-TW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6" name="文字方塊 155">
            <a:extLst>
              <a:ext uri="{FF2B5EF4-FFF2-40B4-BE49-F238E27FC236}">
                <a16:creationId xmlns:a16="http://schemas.microsoft.com/office/drawing/2014/main" id="{6A6514A4-FD90-08A2-E134-8ED16B95DFD1}"/>
              </a:ext>
            </a:extLst>
          </p:cNvPr>
          <p:cNvSpPr txBox="1"/>
          <p:nvPr/>
        </p:nvSpPr>
        <p:spPr>
          <a:xfrm>
            <a:off x="9402904" y="2440950"/>
            <a:ext cx="585417" cy="246221"/>
          </a:xfrm>
          <a:prstGeom prst="rect">
            <a:avLst/>
          </a:prstGeom>
          <a:noFill/>
          <a:ln w="9525">
            <a:noFill/>
            <a:prstDash val="dash"/>
          </a:ln>
        </p:spPr>
        <p:txBody>
          <a:bodyPr wrap="none" rtlCol="0">
            <a:spAutoFit/>
          </a:bodyPr>
          <a:lstStyle/>
          <a:p>
            <a:r>
              <a:rPr lang="en-US" altLang="zh-TW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W[4, 7]</a:t>
            </a:r>
            <a:endParaRPr lang="zh-TW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7" name="文字方塊 156">
            <a:extLst>
              <a:ext uri="{FF2B5EF4-FFF2-40B4-BE49-F238E27FC236}">
                <a16:creationId xmlns:a16="http://schemas.microsoft.com/office/drawing/2014/main" id="{6B6E0A9D-A782-8396-99D8-63B744BF763B}"/>
              </a:ext>
            </a:extLst>
          </p:cNvPr>
          <p:cNvSpPr txBox="1"/>
          <p:nvPr/>
        </p:nvSpPr>
        <p:spPr>
          <a:xfrm>
            <a:off x="9004082" y="4603197"/>
            <a:ext cx="1382110" cy="246221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wrap="none" rtlCol="0">
            <a:spAutoFit/>
          </a:bodyPr>
          <a:lstStyle/>
          <a:p>
            <a:r>
              <a:rPr lang="en-US" altLang="zh-TW" sz="1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W[4(Nr-1</a:t>
            </a:r>
            <a:r>
              <a:rPr lang="en-US" altLang="zh-TW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), 4(Nr-1)+3]</a:t>
            </a:r>
          </a:p>
        </p:txBody>
      </p:sp>
      <p:sp>
        <p:nvSpPr>
          <p:cNvPr id="158" name="文字方塊 157">
            <a:extLst>
              <a:ext uri="{FF2B5EF4-FFF2-40B4-BE49-F238E27FC236}">
                <a16:creationId xmlns:a16="http://schemas.microsoft.com/office/drawing/2014/main" id="{B97B5997-FA34-A169-5706-C90DA80960AC}"/>
              </a:ext>
            </a:extLst>
          </p:cNvPr>
          <p:cNvSpPr txBox="1"/>
          <p:nvPr/>
        </p:nvSpPr>
        <p:spPr>
          <a:xfrm>
            <a:off x="9199950" y="5910962"/>
            <a:ext cx="994183" cy="246221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wrap="none" rtlCol="0">
            <a:spAutoFit/>
          </a:bodyPr>
          <a:lstStyle/>
          <a:p>
            <a:r>
              <a:rPr lang="en-US" altLang="zh-TW" sz="1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W[4Nr</a:t>
            </a:r>
            <a:r>
              <a:rPr lang="en-US" altLang="zh-TW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4Nr+3]</a:t>
            </a:r>
          </a:p>
        </p:txBody>
      </p:sp>
    </p:spTree>
    <p:extLst>
      <p:ext uri="{BB962C8B-B14F-4D97-AF65-F5344CB8AC3E}">
        <p14:creationId xmlns:p14="http://schemas.microsoft.com/office/powerpoint/2010/main" val="2564531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  <p:bldP spid="8" grpId="0" animBg="1"/>
      <p:bldP spid="9" grpId="0" animBg="1"/>
      <p:bldP spid="13" grpId="0" animBg="1"/>
      <p:bldP spid="16" grpId="0" animBg="1"/>
      <p:bldP spid="17" grpId="0"/>
      <p:bldP spid="18" grpId="0" animBg="1"/>
      <p:bldP spid="19" grpId="0" animBg="1"/>
      <p:bldP spid="22" grpId="0" animBg="1"/>
      <p:bldP spid="25" grpId="0" animBg="1"/>
      <p:bldP spid="26" grpId="0"/>
      <p:bldP spid="27" grpId="0" animBg="1"/>
      <p:bldP spid="28" grpId="0" animBg="1"/>
      <p:bldP spid="29" grpId="0" animBg="1"/>
      <p:bldP spid="33" grpId="0" animBg="1"/>
      <p:bldP spid="36" grpId="0" animBg="1"/>
      <p:bldP spid="37" grpId="0"/>
      <p:bldP spid="40" grpId="0"/>
      <p:bldP spid="42" grpId="0"/>
      <p:bldP spid="44" grpId="0"/>
      <p:bldP spid="45" grpId="0"/>
      <p:bldP spid="155" grpId="0"/>
      <p:bldP spid="156" grpId="0"/>
      <p:bldP spid="157" grpId="0"/>
      <p:bldP spid="15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29">
            <a:extLst>
              <a:ext uri="{FF2B5EF4-FFF2-40B4-BE49-F238E27FC236}">
                <a16:creationId xmlns:a16="http://schemas.microsoft.com/office/drawing/2014/main" id="{E3C1195E-6C7F-4C96-906A-6EDE75AE5BD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4" name="组合 53"/>
          <p:cNvGrpSpPr/>
          <p:nvPr/>
        </p:nvGrpSpPr>
        <p:grpSpPr>
          <a:xfrm>
            <a:off x="568443" y="319365"/>
            <a:ext cx="4220504" cy="400110"/>
            <a:chOff x="568442" y="319364"/>
            <a:chExt cx="4220504" cy="400111"/>
          </a:xfrm>
        </p:grpSpPr>
        <p:sp>
          <p:nvSpPr>
            <p:cNvPr id="55" name="文本框 23"/>
            <p:cNvSpPr txBox="1"/>
            <p:nvPr/>
          </p:nvSpPr>
          <p:spPr>
            <a:xfrm>
              <a:off x="665958" y="319364"/>
              <a:ext cx="4122988" cy="4001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n-ea"/>
                </a:rPr>
                <a:t>AES Algorithm – Substitute Bytes</a:t>
              </a:r>
            </a:p>
          </p:txBody>
        </p:sp>
        <p:sp>
          <p:nvSpPr>
            <p:cNvPr id="56" name="等腰三角形 55"/>
            <p:cNvSpPr/>
            <p:nvPr/>
          </p:nvSpPr>
          <p:spPr>
            <a:xfrm rot="16200000" flipH="1" flipV="1">
              <a:off x="492508" y="454911"/>
              <a:ext cx="304323" cy="152455"/>
            </a:xfrm>
            <a:prstGeom prst="triangle">
              <a:avLst/>
            </a:prstGeom>
            <a:solidFill>
              <a:schemeClr val="tx2"/>
            </a:soli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  <a:latin typeface="微软雅黑"/>
                <a:cs typeface="+mn-ea"/>
              </a:endParaRPr>
            </a:p>
          </p:txBody>
        </p:sp>
      </p:grpSp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C9AA6521-9E71-4728-BE6E-57F5A3E181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4143038"/>
              </p:ext>
            </p:extLst>
          </p:nvPr>
        </p:nvGraphicFramePr>
        <p:xfrm>
          <a:off x="6241502" y="1118259"/>
          <a:ext cx="5624195" cy="5112190"/>
        </p:xfrm>
        <a:graphic>
          <a:graphicData uri="http://schemas.openxmlformats.org/drawingml/2006/table">
            <a:tbl>
              <a:tblPr firstRow="1" firstCol="1" bandRow="1"/>
              <a:tblGrid>
                <a:gridCol w="409575">
                  <a:extLst>
                    <a:ext uri="{9D8B030D-6E8A-4147-A177-3AD203B41FA5}">
                      <a16:colId xmlns:a16="http://schemas.microsoft.com/office/drawing/2014/main" val="4181970467"/>
                    </a:ext>
                  </a:extLst>
                </a:gridCol>
                <a:gridCol w="318135">
                  <a:extLst>
                    <a:ext uri="{9D8B030D-6E8A-4147-A177-3AD203B41FA5}">
                      <a16:colId xmlns:a16="http://schemas.microsoft.com/office/drawing/2014/main" val="1244115158"/>
                    </a:ext>
                  </a:extLst>
                </a:gridCol>
                <a:gridCol w="318135">
                  <a:extLst>
                    <a:ext uri="{9D8B030D-6E8A-4147-A177-3AD203B41FA5}">
                      <a16:colId xmlns:a16="http://schemas.microsoft.com/office/drawing/2014/main" val="388072602"/>
                    </a:ext>
                  </a:extLst>
                </a:gridCol>
                <a:gridCol w="318135">
                  <a:extLst>
                    <a:ext uri="{9D8B030D-6E8A-4147-A177-3AD203B41FA5}">
                      <a16:colId xmlns:a16="http://schemas.microsoft.com/office/drawing/2014/main" val="810473344"/>
                    </a:ext>
                  </a:extLst>
                </a:gridCol>
                <a:gridCol w="318135">
                  <a:extLst>
                    <a:ext uri="{9D8B030D-6E8A-4147-A177-3AD203B41FA5}">
                      <a16:colId xmlns:a16="http://schemas.microsoft.com/office/drawing/2014/main" val="3307396538"/>
                    </a:ext>
                  </a:extLst>
                </a:gridCol>
                <a:gridCol w="318135">
                  <a:extLst>
                    <a:ext uri="{9D8B030D-6E8A-4147-A177-3AD203B41FA5}">
                      <a16:colId xmlns:a16="http://schemas.microsoft.com/office/drawing/2014/main" val="3280219430"/>
                    </a:ext>
                  </a:extLst>
                </a:gridCol>
                <a:gridCol w="318135">
                  <a:extLst>
                    <a:ext uri="{9D8B030D-6E8A-4147-A177-3AD203B41FA5}">
                      <a16:colId xmlns:a16="http://schemas.microsoft.com/office/drawing/2014/main" val="321418528"/>
                    </a:ext>
                  </a:extLst>
                </a:gridCol>
                <a:gridCol w="318135">
                  <a:extLst>
                    <a:ext uri="{9D8B030D-6E8A-4147-A177-3AD203B41FA5}">
                      <a16:colId xmlns:a16="http://schemas.microsoft.com/office/drawing/2014/main" val="2361529184"/>
                    </a:ext>
                  </a:extLst>
                </a:gridCol>
                <a:gridCol w="318135">
                  <a:extLst>
                    <a:ext uri="{9D8B030D-6E8A-4147-A177-3AD203B41FA5}">
                      <a16:colId xmlns:a16="http://schemas.microsoft.com/office/drawing/2014/main" val="2658451570"/>
                    </a:ext>
                  </a:extLst>
                </a:gridCol>
                <a:gridCol w="318135">
                  <a:extLst>
                    <a:ext uri="{9D8B030D-6E8A-4147-A177-3AD203B41FA5}">
                      <a16:colId xmlns:a16="http://schemas.microsoft.com/office/drawing/2014/main" val="1005935587"/>
                    </a:ext>
                  </a:extLst>
                </a:gridCol>
                <a:gridCol w="318135">
                  <a:extLst>
                    <a:ext uri="{9D8B030D-6E8A-4147-A177-3AD203B41FA5}">
                      <a16:colId xmlns:a16="http://schemas.microsoft.com/office/drawing/2014/main" val="1246392683"/>
                    </a:ext>
                  </a:extLst>
                </a:gridCol>
                <a:gridCol w="294640">
                  <a:extLst>
                    <a:ext uri="{9D8B030D-6E8A-4147-A177-3AD203B41FA5}">
                      <a16:colId xmlns:a16="http://schemas.microsoft.com/office/drawing/2014/main" val="1543479306"/>
                    </a:ext>
                  </a:extLst>
                </a:gridCol>
                <a:gridCol w="294640">
                  <a:extLst>
                    <a:ext uri="{9D8B030D-6E8A-4147-A177-3AD203B41FA5}">
                      <a16:colId xmlns:a16="http://schemas.microsoft.com/office/drawing/2014/main" val="3248865450"/>
                    </a:ext>
                  </a:extLst>
                </a:gridCol>
                <a:gridCol w="294640">
                  <a:extLst>
                    <a:ext uri="{9D8B030D-6E8A-4147-A177-3AD203B41FA5}">
                      <a16:colId xmlns:a16="http://schemas.microsoft.com/office/drawing/2014/main" val="1982519643"/>
                    </a:ext>
                  </a:extLst>
                </a:gridCol>
                <a:gridCol w="294640">
                  <a:extLst>
                    <a:ext uri="{9D8B030D-6E8A-4147-A177-3AD203B41FA5}">
                      <a16:colId xmlns:a16="http://schemas.microsoft.com/office/drawing/2014/main" val="445079583"/>
                    </a:ext>
                  </a:extLst>
                </a:gridCol>
                <a:gridCol w="294640">
                  <a:extLst>
                    <a:ext uri="{9D8B030D-6E8A-4147-A177-3AD203B41FA5}">
                      <a16:colId xmlns:a16="http://schemas.microsoft.com/office/drawing/2014/main" val="3969824137"/>
                    </a:ext>
                  </a:extLst>
                </a:gridCol>
                <a:gridCol w="280035">
                  <a:extLst>
                    <a:ext uri="{9D8B030D-6E8A-4147-A177-3AD203B41FA5}">
                      <a16:colId xmlns:a16="http://schemas.microsoft.com/office/drawing/2014/main" val="1596297243"/>
                    </a:ext>
                  </a:extLst>
                </a:gridCol>
                <a:gridCol w="280035">
                  <a:extLst>
                    <a:ext uri="{9D8B030D-6E8A-4147-A177-3AD203B41FA5}">
                      <a16:colId xmlns:a16="http://schemas.microsoft.com/office/drawing/2014/main" val="4004514067"/>
                    </a:ext>
                  </a:extLst>
                </a:gridCol>
              </a:tblGrid>
              <a:tr h="288290">
                <a:tc rowSpan="2"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100" b="1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S-box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16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100" b="1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Column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7694346"/>
                  </a:ext>
                </a:extLst>
              </a:tr>
              <a:tr h="215900">
                <a:tc gridSpan="2"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100" b="1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0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100" b="1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1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100" b="1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2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100" b="1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3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100" b="1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4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100" b="1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5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100" b="1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6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100" b="1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7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100" b="1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8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100" b="1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9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100" b="1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a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100" b="1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b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100" b="1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c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100" b="1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d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100" b="1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e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100" b="1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f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9584751"/>
                  </a:ext>
                </a:extLst>
              </a:tr>
              <a:tr h="288000">
                <a:tc rowSpan="16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100" b="1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Row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eaVert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100" b="1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0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63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7c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77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7b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f2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6b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6f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c5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30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01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67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2b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fe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d7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ab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76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18040758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100" b="1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1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ca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82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c9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7d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fa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59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47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f0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ad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d4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a2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af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9c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a4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72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c0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99592964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100" b="1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2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b7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fd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93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26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36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3f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f7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cc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34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a5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e5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f1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71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d8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31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15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01254597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100" b="1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3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04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c7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23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c3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18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96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05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9a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07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12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80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e2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eb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27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b2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75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07467538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100" b="1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4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09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83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2c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1a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1b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6e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5a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a0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52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3b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d6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b3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29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e3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2f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84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68043572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100" b="1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5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53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d1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00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ed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20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fc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b1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5b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6a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cb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be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39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4a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4c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58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cf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5336038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100" b="1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6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d0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ef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aa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fb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43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4d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33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85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45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f9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02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7f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50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3c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9f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a8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5093729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100" b="1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7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51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a3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40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8f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92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9d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38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f5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bc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b6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da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21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10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ff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f3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d2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86009796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100" b="1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8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cd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0c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13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ec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5f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97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44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17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c4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a7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7e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3d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64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5d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19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73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5364034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100" b="1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9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60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81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4f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dc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22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2a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90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88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46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ee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b8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14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de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5e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0b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db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3328162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100" b="1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a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e0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32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3a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0a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49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06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24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5c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c2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d3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ac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62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91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95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e4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79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9379961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100" b="1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b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e7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c8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37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6d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8d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d5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4e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a9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6c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56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f4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ea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65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7a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ae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08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18961994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100" b="1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c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ba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78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25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2e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1c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a6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b4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c6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e8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dd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74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1f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4b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bd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8b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8a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74437213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100" b="1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d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70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3e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b5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66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48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03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f6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0e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61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35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57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b9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86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c1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1d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9e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2167457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100" b="1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e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e1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f8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98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11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69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d9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8e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94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9b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1e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87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e7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ce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55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28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df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13641199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100" b="1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f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8c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a1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89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0d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bf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e6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42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68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41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99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2d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0f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b0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54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bb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16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2613618"/>
                  </a:ext>
                </a:extLst>
              </a:tr>
            </a:tbl>
          </a:graphicData>
        </a:graphic>
      </p:graphicFrame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1BB9FCB1-BF03-4DB5-9B81-D8A16C6DA54B}"/>
              </a:ext>
            </a:extLst>
          </p:cNvPr>
          <p:cNvGraphicFramePr>
            <a:graphicFrameLocks noGrp="1"/>
          </p:cNvGraphicFramePr>
          <p:nvPr/>
        </p:nvGraphicFramePr>
        <p:xfrm>
          <a:off x="803857" y="4929207"/>
          <a:ext cx="2541944" cy="30817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7743">
                  <a:extLst>
                    <a:ext uri="{9D8B030D-6E8A-4147-A177-3AD203B41FA5}">
                      <a16:colId xmlns:a16="http://schemas.microsoft.com/office/drawing/2014/main" val="1387419297"/>
                    </a:ext>
                  </a:extLst>
                </a:gridCol>
                <a:gridCol w="317743">
                  <a:extLst>
                    <a:ext uri="{9D8B030D-6E8A-4147-A177-3AD203B41FA5}">
                      <a16:colId xmlns:a16="http://schemas.microsoft.com/office/drawing/2014/main" val="3580713510"/>
                    </a:ext>
                  </a:extLst>
                </a:gridCol>
                <a:gridCol w="317743">
                  <a:extLst>
                    <a:ext uri="{9D8B030D-6E8A-4147-A177-3AD203B41FA5}">
                      <a16:colId xmlns:a16="http://schemas.microsoft.com/office/drawing/2014/main" val="1889417006"/>
                    </a:ext>
                  </a:extLst>
                </a:gridCol>
                <a:gridCol w="317743">
                  <a:extLst>
                    <a:ext uri="{9D8B030D-6E8A-4147-A177-3AD203B41FA5}">
                      <a16:colId xmlns:a16="http://schemas.microsoft.com/office/drawing/2014/main" val="65687758"/>
                    </a:ext>
                  </a:extLst>
                </a:gridCol>
                <a:gridCol w="317743">
                  <a:extLst>
                    <a:ext uri="{9D8B030D-6E8A-4147-A177-3AD203B41FA5}">
                      <a16:colId xmlns:a16="http://schemas.microsoft.com/office/drawing/2014/main" val="384589020"/>
                    </a:ext>
                  </a:extLst>
                </a:gridCol>
                <a:gridCol w="317743">
                  <a:extLst>
                    <a:ext uri="{9D8B030D-6E8A-4147-A177-3AD203B41FA5}">
                      <a16:colId xmlns:a16="http://schemas.microsoft.com/office/drawing/2014/main" val="1445638129"/>
                    </a:ext>
                  </a:extLst>
                </a:gridCol>
                <a:gridCol w="317743">
                  <a:extLst>
                    <a:ext uri="{9D8B030D-6E8A-4147-A177-3AD203B41FA5}">
                      <a16:colId xmlns:a16="http://schemas.microsoft.com/office/drawing/2014/main" val="4003552822"/>
                    </a:ext>
                  </a:extLst>
                </a:gridCol>
                <a:gridCol w="317743">
                  <a:extLst>
                    <a:ext uri="{9D8B030D-6E8A-4147-A177-3AD203B41FA5}">
                      <a16:colId xmlns:a16="http://schemas.microsoft.com/office/drawing/2014/main" val="3427025888"/>
                    </a:ext>
                  </a:extLst>
                </a:gridCol>
              </a:tblGrid>
              <a:tr h="308174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TW" sz="9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b7</a:t>
                      </a:r>
                      <a:endParaRPr lang="zh-TW" altLang="en-US" sz="900" dirty="0">
                        <a:latin typeface="Cambria Math" panose="02040503050406030204" pitchFamily="18" charset="0"/>
                      </a:endParaRPr>
                    </a:p>
                  </a:txBody>
                  <a:tcPr marT="45719" marB="4571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TW" sz="9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b6</a:t>
                      </a:r>
                      <a:endParaRPr lang="zh-TW" altLang="en-US" sz="900" dirty="0">
                        <a:latin typeface="Cambria Math" panose="02040503050406030204" pitchFamily="18" charset="0"/>
                      </a:endParaRPr>
                    </a:p>
                  </a:txBody>
                  <a:tcPr marT="45719" marB="4571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TW" sz="9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b5</a:t>
                      </a:r>
                      <a:endParaRPr lang="zh-TW" altLang="en-US" sz="900" dirty="0">
                        <a:latin typeface="Cambria Math" panose="02040503050406030204" pitchFamily="18" charset="0"/>
                      </a:endParaRPr>
                    </a:p>
                  </a:txBody>
                  <a:tcPr marT="45719" marB="4571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TW" sz="9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b4</a:t>
                      </a:r>
                      <a:endParaRPr lang="zh-TW" altLang="en-US" sz="900" dirty="0">
                        <a:latin typeface="Cambria Math" panose="02040503050406030204" pitchFamily="18" charset="0"/>
                      </a:endParaRPr>
                    </a:p>
                  </a:txBody>
                  <a:tcPr marT="45719" marB="4571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TW" sz="9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b3</a:t>
                      </a:r>
                      <a:endParaRPr lang="zh-TW" altLang="en-US" sz="900" dirty="0">
                        <a:latin typeface="Cambria Math" panose="02040503050406030204" pitchFamily="18" charset="0"/>
                      </a:endParaRPr>
                    </a:p>
                  </a:txBody>
                  <a:tcPr marT="45719" marB="4571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TW" sz="9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b2</a:t>
                      </a:r>
                      <a:endParaRPr lang="zh-TW" altLang="en-US" sz="900" dirty="0">
                        <a:latin typeface="Cambria Math" panose="02040503050406030204" pitchFamily="18" charset="0"/>
                      </a:endParaRPr>
                    </a:p>
                  </a:txBody>
                  <a:tcPr marT="45719" marB="4571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TW" sz="9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b1</a:t>
                      </a:r>
                      <a:endParaRPr lang="zh-TW" altLang="en-US" sz="900" dirty="0">
                        <a:latin typeface="Cambria Math" panose="02040503050406030204" pitchFamily="18" charset="0"/>
                      </a:endParaRPr>
                    </a:p>
                  </a:txBody>
                  <a:tcPr marT="45719" marB="4571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TW" sz="9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b0</a:t>
                      </a:r>
                      <a:endParaRPr lang="zh-TW" altLang="en-US" sz="900" dirty="0">
                        <a:latin typeface="Cambria Math" panose="02040503050406030204" pitchFamily="18" charset="0"/>
                      </a:endParaRPr>
                    </a:p>
                  </a:txBody>
                  <a:tcPr marT="45719" marB="45719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2508236"/>
                  </a:ext>
                </a:extLst>
              </a:tr>
            </a:tbl>
          </a:graphicData>
        </a:graphic>
      </p:graphicFrame>
      <p:sp>
        <p:nvSpPr>
          <p:cNvPr id="11" name="文字方塊 10">
            <a:extLst>
              <a:ext uri="{FF2B5EF4-FFF2-40B4-BE49-F238E27FC236}">
                <a16:creationId xmlns:a16="http://schemas.microsoft.com/office/drawing/2014/main" id="{4EBB8626-6D67-44AB-8AD2-19F07A7B7B1A}"/>
              </a:ext>
            </a:extLst>
          </p:cNvPr>
          <p:cNvSpPr txBox="1"/>
          <p:nvPr/>
        </p:nvSpPr>
        <p:spPr>
          <a:xfrm>
            <a:off x="1786128" y="4499841"/>
            <a:ext cx="657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S</a:t>
            </a:r>
            <a:r>
              <a:rPr lang="en-US" altLang="zh-TW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(r , c)</a:t>
            </a:r>
            <a:endParaRPr lang="zh-TW" altLang="en-US" baseline="-25000" dirty="0">
              <a:latin typeface="Cambria Math" panose="02040503050406030204" pitchFamily="18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11238B5C-1807-41CD-AEAC-950548D59490}"/>
              </a:ext>
            </a:extLst>
          </p:cNvPr>
          <p:cNvSpPr/>
          <p:nvPr/>
        </p:nvSpPr>
        <p:spPr>
          <a:xfrm>
            <a:off x="4115860" y="4482605"/>
            <a:ext cx="1080001" cy="1080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S-box</a:t>
            </a:r>
            <a:endParaRPr lang="zh-TW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2FFA6F4A-68AF-4796-BF5A-BAC38C45BD79}"/>
              </a:ext>
            </a:extLst>
          </p:cNvPr>
          <p:cNvSpPr txBox="1"/>
          <p:nvPr/>
        </p:nvSpPr>
        <p:spPr>
          <a:xfrm>
            <a:off x="4510325" y="4172556"/>
            <a:ext cx="2872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endParaRPr lang="zh-TW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左大括弧 13">
            <a:extLst>
              <a:ext uri="{FF2B5EF4-FFF2-40B4-BE49-F238E27FC236}">
                <a16:creationId xmlns:a16="http://schemas.microsoft.com/office/drawing/2014/main" id="{DF7555AD-A0D0-4CC2-B02E-E1A606FFB99F}"/>
              </a:ext>
            </a:extLst>
          </p:cNvPr>
          <p:cNvSpPr/>
          <p:nvPr/>
        </p:nvSpPr>
        <p:spPr>
          <a:xfrm rot="16200000">
            <a:off x="1394498" y="4795415"/>
            <a:ext cx="144940" cy="1142252"/>
          </a:xfrm>
          <a:prstGeom prst="leftBrace">
            <a:avLst>
              <a:gd name="adj1" fmla="val 76152"/>
              <a:gd name="adj2" fmla="val 50000"/>
            </a:avLst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 sz="1801"/>
          </a:p>
        </p:txBody>
      </p:sp>
      <p:sp>
        <p:nvSpPr>
          <p:cNvPr id="15" name="左大括弧 14">
            <a:extLst>
              <a:ext uri="{FF2B5EF4-FFF2-40B4-BE49-F238E27FC236}">
                <a16:creationId xmlns:a16="http://schemas.microsoft.com/office/drawing/2014/main" id="{0DCBAAFF-88BE-4705-8F81-181B13B0C70A}"/>
              </a:ext>
            </a:extLst>
          </p:cNvPr>
          <p:cNvSpPr/>
          <p:nvPr/>
        </p:nvSpPr>
        <p:spPr>
          <a:xfrm rot="16200000">
            <a:off x="2611696" y="4794295"/>
            <a:ext cx="144940" cy="1142252"/>
          </a:xfrm>
          <a:prstGeom prst="leftBrace">
            <a:avLst>
              <a:gd name="adj1" fmla="val 76152"/>
              <a:gd name="adj2" fmla="val 50000"/>
            </a:avLst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 sz="1801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A46279C2-5599-42FB-9DD5-23C1642FD43D}"/>
              </a:ext>
            </a:extLst>
          </p:cNvPr>
          <p:cNvSpPr txBox="1"/>
          <p:nvPr/>
        </p:nvSpPr>
        <p:spPr>
          <a:xfrm>
            <a:off x="2540538" y="5464150"/>
            <a:ext cx="2872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endParaRPr lang="zh-TW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F0D3CDFF-FB40-4A3A-B79C-0361259EEC81}"/>
              </a:ext>
            </a:extLst>
          </p:cNvPr>
          <p:cNvSpPr txBox="1"/>
          <p:nvPr/>
        </p:nvSpPr>
        <p:spPr>
          <a:xfrm>
            <a:off x="1322992" y="5464150"/>
            <a:ext cx="2879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zh-TW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BFB8EF61-539D-45F1-BA04-F23FED10E545}"/>
              </a:ext>
            </a:extLst>
          </p:cNvPr>
          <p:cNvSpPr txBox="1"/>
          <p:nvPr/>
        </p:nvSpPr>
        <p:spPr>
          <a:xfrm>
            <a:off x="3825992" y="4870373"/>
            <a:ext cx="2879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zh-TW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9" name="群組 18">
            <a:extLst>
              <a:ext uri="{FF2B5EF4-FFF2-40B4-BE49-F238E27FC236}">
                <a16:creationId xmlns:a16="http://schemas.microsoft.com/office/drawing/2014/main" id="{D9F1428D-C123-4AFD-B6B0-AC226DC2AF1B}"/>
              </a:ext>
            </a:extLst>
          </p:cNvPr>
          <p:cNvGrpSpPr/>
          <p:nvPr/>
        </p:nvGrpSpPr>
        <p:grpSpPr>
          <a:xfrm>
            <a:off x="821117" y="2005816"/>
            <a:ext cx="1446303" cy="1445715"/>
            <a:chOff x="1263007" y="1711811"/>
            <a:chExt cx="1446303" cy="144571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矩形 19">
                  <a:extLst>
                    <a:ext uri="{FF2B5EF4-FFF2-40B4-BE49-F238E27FC236}">
                      <a16:creationId xmlns:a16="http://schemas.microsoft.com/office/drawing/2014/main" id="{74802F96-C34E-40D2-B196-B8D97F795BE6}"/>
                    </a:ext>
                  </a:extLst>
                </p:cNvPr>
                <p:cNvSpPr/>
                <p:nvPr/>
              </p:nvSpPr>
              <p:spPr>
                <a:xfrm>
                  <a:off x="1263007" y="1711811"/>
                  <a:ext cx="360000" cy="360000"/>
                </a:xfrm>
                <a:prstGeom prst="rect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  <a:ln w="127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S</m:t>
                            </m:r>
                          </m:e>
                          <m:sub>
                            <m: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0,0</m:t>
                            </m:r>
                          </m:sub>
                        </m:sSub>
                      </m:oMath>
                    </m:oMathPara>
                  </a14:m>
                  <a:endParaRPr lang="zh-TW" altLang="en-US" sz="1000" dirty="0"/>
                </a:p>
              </p:txBody>
            </p:sp>
          </mc:Choice>
          <mc:Fallback xmlns="">
            <p:sp>
              <p:nvSpPr>
                <p:cNvPr id="5" name="矩形 4">
                  <a:extLst>
                    <a:ext uri="{FF2B5EF4-FFF2-40B4-BE49-F238E27FC236}">
                      <a16:creationId xmlns:a16="http://schemas.microsoft.com/office/drawing/2014/main" id="{FD901DCF-EAF6-4F29-9C20-9E239BCC66D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63007" y="1711811"/>
                  <a:ext cx="360000" cy="36000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12700">
                  <a:solidFill>
                    <a:srgbClr val="000000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矩形 20">
                  <a:extLst>
                    <a:ext uri="{FF2B5EF4-FFF2-40B4-BE49-F238E27FC236}">
                      <a16:creationId xmlns:a16="http://schemas.microsoft.com/office/drawing/2014/main" id="{D71F9021-7C4F-4EE4-85AC-56DC39E77D99}"/>
                    </a:ext>
                  </a:extLst>
                </p:cNvPr>
                <p:cNvSpPr/>
                <p:nvPr/>
              </p:nvSpPr>
              <p:spPr>
                <a:xfrm>
                  <a:off x="1624324" y="1711811"/>
                  <a:ext cx="360000" cy="360000"/>
                </a:xfrm>
                <a:prstGeom prst="rect">
                  <a:avLst/>
                </a:prstGeom>
                <a:noFill/>
                <a:ln w="127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S</m:t>
                            </m:r>
                          </m:e>
                          <m:sub>
                            <m: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0,</m:t>
                            </m:r>
                            <m: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TW" altLang="en-US" sz="1000" dirty="0"/>
                </a:p>
              </p:txBody>
            </p:sp>
          </mc:Choice>
          <mc:Fallback xmlns="">
            <p:sp>
              <p:nvSpPr>
                <p:cNvPr id="6" name="矩形 5">
                  <a:extLst>
                    <a:ext uri="{FF2B5EF4-FFF2-40B4-BE49-F238E27FC236}">
                      <a16:creationId xmlns:a16="http://schemas.microsoft.com/office/drawing/2014/main" id="{8E276F06-ECD0-4A90-B4F1-0A4FE1CC1B3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24324" y="1711811"/>
                  <a:ext cx="360000" cy="36000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12700">
                  <a:solidFill>
                    <a:srgbClr val="000000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矩形 21">
                  <a:extLst>
                    <a:ext uri="{FF2B5EF4-FFF2-40B4-BE49-F238E27FC236}">
                      <a16:creationId xmlns:a16="http://schemas.microsoft.com/office/drawing/2014/main" id="{5BE0E085-7F1F-4A5D-A096-BB711AD6E68B}"/>
                    </a:ext>
                  </a:extLst>
                </p:cNvPr>
                <p:cNvSpPr/>
                <p:nvPr/>
              </p:nvSpPr>
              <p:spPr>
                <a:xfrm>
                  <a:off x="1986582" y="1711811"/>
                  <a:ext cx="360000" cy="360000"/>
                </a:xfrm>
                <a:prstGeom prst="rect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  <a:ln w="127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S</m:t>
                            </m:r>
                          </m:e>
                          <m:sub>
                            <m: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0,</m:t>
                            </m:r>
                            <m: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TW" altLang="en-US" sz="1000" dirty="0"/>
                </a:p>
              </p:txBody>
            </p:sp>
          </mc:Choice>
          <mc:Fallback xmlns="">
            <p:sp>
              <p:nvSpPr>
                <p:cNvPr id="7" name="矩形 6">
                  <a:extLst>
                    <a:ext uri="{FF2B5EF4-FFF2-40B4-BE49-F238E27FC236}">
                      <a16:creationId xmlns:a16="http://schemas.microsoft.com/office/drawing/2014/main" id="{90519E9A-9611-44E5-9149-6C3DC378A21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86582" y="1711811"/>
                  <a:ext cx="360000" cy="36000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12700">
                  <a:solidFill>
                    <a:srgbClr val="000000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矩形 22">
                  <a:extLst>
                    <a:ext uri="{FF2B5EF4-FFF2-40B4-BE49-F238E27FC236}">
                      <a16:creationId xmlns:a16="http://schemas.microsoft.com/office/drawing/2014/main" id="{FD55A1E0-FF55-40E6-93F9-EDF9A487DFFC}"/>
                    </a:ext>
                  </a:extLst>
                </p:cNvPr>
                <p:cNvSpPr/>
                <p:nvPr/>
              </p:nvSpPr>
              <p:spPr>
                <a:xfrm>
                  <a:off x="2349310" y="1711811"/>
                  <a:ext cx="360000" cy="360000"/>
                </a:xfrm>
                <a:prstGeom prst="rect">
                  <a:avLst/>
                </a:prstGeom>
                <a:noFill/>
                <a:ln w="127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S</m:t>
                            </m:r>
                          </m:e>
                          <m:sub>
                            <m: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0,</m:t>
                            </m:r>
                            <m: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TW" altLang="en-US" sz="1000" dirty="0"/>
                </a:p>
              </p:txBody>
            </p:sp>
          </mc:Choice>
          <mc:Fallback xmlns="">
            <p:sp>
              <p:nvSpPr>
                <p:cNvPr id="8" name="矩形 7">
                  <a:extLst>
                    <a:ext uri="{FF2B5EF4-FFF2-40B4-BE49-F238E27FC236}">
                      <a16:creationId xmlns:a16="http://schemas.microsoft.com/office/drawing/2014/main" id="{A90752DD-A801-4AB0-92B8-628B6E07FA7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49310" y="1711811"/>
                  <a:ext cx="360000" cy="36000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12700">
                  <a:solidFill>
                    <a:srgbClr val="000000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矩形 23">
                  <a:extLst>
                    <a:ext uri="{FF2B5EF4-FFF2-40B4-BE49-F238E27FC236}">
                      <a16:creationId xmlns:a16="http://schemas.microsoft.com/office/drawing/2014/main" id="{BAF6EB25-D75A-4051-83CD-C953C40648F4}"/>
                    </a:ext>
                  </a:extLst>
                </p:cNvPr>
                <p:cNvSpPr/>
                <p:nvPr/>
              </p:nvSpPr>
              <p:spPr>
                <a:xfrm>
                  <a:off x="1263736" y="2073716"/>
                  <a:ext cx="360000" cy="360000"/>
                </a:xfrm>
                <a:prstGeom prst="rect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  <a:ln w="127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S</m:t>
                            </m:r>
                          </m:e>
                          <m:sub>
                            <m: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1,0</m:t>
                            </m:r>
                          </m:sub>
                        </m:sSub>
                      </m:oMath>
                    </m:oMathPara>
                  </a14:m>
                  <a:endParaRPr lang="zh-TW" altLang="en-US" sz="1000" dirty="0"/>
                </a:p>
              </p:txBody>
            </p:sp>
          </mc:Choice>
          <mc:Fallback xmlns="">
            <p:sp>
              <p:nvSpPr>
                <p:cNvPr id="10" name="矩形 9">
                  <a:extLst>
                    <a:ext uri="{FF2B5EF4-FFF2-40B4-BE49-F238E27FC236}">
                      <a16:creationId xmlns:a16="http://schemas.microsoft.com/office/drawing/2014/main" id="{63B31E6D-4F91-4D80-8E4E-277D4B24925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63736" y="2073716"/>
                  <a:ext cx="360000" cy="36000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 w="12700">
                  <a:solidFill>
                    <a:srgbClr val="000000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矩形 24">
                  <a:extLst>
                    <a:ext uri="{FF2B5EF4-FFF2-40B4-BE49-F238E27FC236}">
                      <a16:creationId xmlns:a16="http://schemas.microsoft.com/office/drawing/2014/main" id="{AF12B344-6CF1-4946-9430-70F5AA4A03C1}"/>
                    </a:ext>
                  </a:extLst>
                </p:cNvPr>
                <p:cNvSpPr/>
                <p:nvPr/>
              </p:nvSpPr>
              <p:spPr>
                <a:xfrm>
                  <a:off x="1987311" y="2073716"/>
                  <a:ext cx="360000" cy="360000"/>
                </a:xfrm>
                <a:prstGeom prst="rect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  <a:ln w="127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S</m:t>
                            </m:r>
                          </m:e>
                          <m:sub>
                            <m: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TW" altLang="en-US" sz="1000" dirty="0"/>
                </a:p>
              </p:txBody>
            </p:sp>
          </mc:Choice>
          <mc:Fallback xmlns="">
            <p:sp>
              <p:nvSpPr>
                <p:cNvPr id="12" name="矩形 11">
                  <a:extLst>
                    <a:ext uri="{FF2B5EF4-FFF2-40B4-BE49-F238E27FC236}">
                      <a16:creationId xmlns:a16="http://schemas.microsoft.com/office/drawing/2014/main" id="{B9647812-1E65-4B45-8543-57DBA580179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87311" y="2073716"/>
                  <a:ext cx="360000" cy="36000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 w="12700">
                  <a:solidFill>
                    <a:srgbClr val="000000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矩形 25">
                  <a:extLst>
                    <a:ext uri="{FF2B5EF4-FFF2-40B4-BE49-F238E27FC236}">
                      <a16:creationId xmlns:a16="http://schemas.microsoft.com/office/drawing/2014/main" id="{1766DADC-F316-46BB-A165-F4A49167A049}"/>
                    </a:ext>
                  </a:extLst>
                </p:cNvPr>
                <p:cNvSpPr/>
                <p:nvPr/>
              </p:nvSpPr>
              <p:spPr>
                <a:xfrm>
                  <a:off x="2348134" y="2073716"/>
                  <a:ext cx="360000" cy="360000"/>
                </a:xfrm>
                <a:prstGeom prst="rect">
                  <a:avLst/>
                </a:prstGeom>
                <a:noFill/>
                <a:ln w="127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S</m:t>
                            </m:r>
                          </m:e>
                          <m:sub>
                            <m: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TW" altLang="en-US" sz="1000" dirty="0"/>
                </a:p>
              </p:txBody>
            </p:sp>
          </mc:Choice>
          <mc:Fallback xmlns="">
            <p:sp>
              <p:nvSpPr>
                <p:cNvPr id="13" name="矩形 12">
                  <a:extLst>
                    <a:ext uri="{FF2B5EF4-FFF2-40B4-BE49-F238E27FC236}">
                      <a16:creationId xmlns:a16="http://schemas.microsoft.com/office/drawing/2014/main" id="{B72D2286-2DEE-49D6-A0F0-3A541613174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48134" y="2073716"/>
                  <a:ext cx="360000" cy="36000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 w="12700">
                  <a:solidFill>
                    <a:srgbClr val="000000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矩形 26">
                  <a:extLst>
                    <a:ext uri="{FF2B5EF4-FFF2-40B4-BE49-F238E27FC236}">
                      <a16:creationId xmlns:a16="http://schemas.microsoft.com/office/drawing/2014/main" id="{A0F63B3F-42C0-42CE-8D9E-508B1F6E0E3E}"/>
                    </a:ext>
                  </a:extLst>
                </p:cNvPr>
                <p:cNvSpPr/>
                <p:nvPr/>
              </p:nvSpPr>
              <p:spPr>
                <a:xfrm>
                  <a:off x="1263736" y="2435621"/>
                  <a:ext cx="360000" cy="360000"/>
                </a:xfrm>
                <a:prstGeom prst="rect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  <a:ln w="127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S</m:t>
                            </m:r>
                          </m:e>
                          <m:sub>
                            <m: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2,0</m:t>
                            </m:r>
                          </m:sub>
                        </m:sSub>
                      </m:oMath>
                    </m:oMathPara>
                  </a14:m>
                  <a:endParaRPr lang="zh-TW" altLang="en-US" sz="1000" dirty="0"/>
                </a:p>
              </p:txBody>
            </p:sp>
          </mc:Choice>
          <mc:Fallback xmlns="">
            <p:sp>
              <p:nvSpPr>
                <p:cNvPr id="14" name="矩形 13">
                  <a:extLst>
                    <a:ext uri="{FF2B5EF4-FFF2-40B4-BE49-F238E27FC236}">
                      <a16:creationId xmlns:a16="http://schemas.microsoft.com/office/drawing/2014/main" id="{9D09F69C-A7D6-44E7-9BF5-949250ECEAD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63736" y="2435621"/>
                  <a:ext cx="360000" cy="360000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 w="12700">
                  <a:solidFill>
                    <a:srgbClr val="000000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矩形 27">
                  <a:extLst>
                    <a:ext uri="{FF2B5EF4-FFF2-40B4-BE49-F238E27FC236}">
                      <a16:creationId xmlns:a16="http://schemas.microsoft.com/office/drawing/2014/main" id="{271CA779-77B6-4190-B09B-54D94E271E6E}"/>
                    </a:ext>
                  </a:extLst>
                </p:cNvPr>
                <p:cNvSpPr/>
                <p:nvPr/>
              </p:nvSpPr>
              <p:spPr>
                <a:xfrm>
                  <a:off x="1625053" y="2435621"/>
                  <a:ext cx="360000" cy="360000"/>
                </a:xfrm>
                <a:prstGeom prst="rect">
                  <a:avLst/>
                </a:prstGeom>
                <a:noFill/>
                <a:ln w="127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S</m:t>
                            </m:r>
                          </m:e>
                          <m:sub>
                            <m: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TW" altLang="en-US" sz="1000" dirty="0"/>
                </a:p>
              </p:txBody>
            </p:sp>
          </mc:Choice>
          <mc:Fallback xmlns="">
            <p:sp>
              <p:nvSpPr>
                <p:cNvPr id="15" name="矩形 14">
                  <a:extLst>
                    <a:ext uri="{FF2B5EF4-FFF2-40B4-BE49-F238E27FC236}">
                      <a16:creationId xmlns:a16="http://schemas.microsoft.com/office/drawing/2014/main" id="{55CBEF99-65A4-49D4-AB09-D2910672B71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25053" y="2435621"/>
                  <a:ext cx="360000" cy="360000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 w="12700">
                  <a:solidFill>
                    <a:srgbClr val="000000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矩形 28">
                  <a:extLst>
                    <a:ext uri="{FF2B5EF4-FFF2-40B4-BE49-F238E27FC236}">
                      <a16:creationId xmlns:a16="http://schemas.microsoft.com/office/drawing/2014/main" id="{6F21CDEB-9CD6-4818-A185-D30A4281F6CB}"/>
                    </a:ext>
                  </a:extLst>
                </p:cNvPr>
                <p:cNvSpPr/>
                <p:nvPr/>
              </p:nvSpPr>
              <p:spPr>
                <a:xfrm>
                  <a:off x="1987311" y="2435621"/>
                  <a:ext cx="360000" cy="360000"/>
                </a:xfrm>
                <a:prstGeom prst="rect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  <a:ln w="127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S</m:t>
                            </m:r>
                          </m:e>
                          <m:sub>
                            <m: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TW" altLang="en-US" sz="1000" dirty="0"/>
                </a:p>
              </p:txBody>
            </p:sp>
          </mc:Choice>
          <mc:Fallback xmlns="">
            <p:sp>
              <p:nvSpPr>
                <p:cNvPr id="16" name="矩形 15">
                  <a:extLst>
                    <a:ext uri="{FF2B5EF4-FFF2-40B4-BE49-F238E27FC236}">
                      <a16:creationId xmlns:a16="http://schemas.microsoft.com/office/drawing/2014/main" id="{CC55605D-DE0B-432B-B371-D4C741F47AE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87311" y="2435621"/>
                  <a:ext cx="360000" cy="360000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 w="12700">
                  <a:solidFill>
                    <a:srgbClr val="000000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矩形 30">
                  <a:extLst>
                    <a:ext uri="{FF2B5EF4-FFF2-40B4-BE49-F238E27FC236}">
                      <a16:creationId xmlns:a16="http://schemas.microsoft.com/office/drawing/2014/main" id="{2B7EAACE-CD44-411E-9E76-D95C8C0CCB8B}"/>
                    </a:ext>
                  </a:extLst>
                </p:cNvPr>
                <p:cNvSpPr/>
                <p:nvPr/>
              </p:nvSpPr>
              <p:spPr>
                <a:xfrm>
                  <a:off x="2348134" y="2435621"/>
                  <a:ext cx="360000" cy="360000"/>
                </a:xfrm>
                <a:prstGeom prst="rect">
                  <a:avLst/>
                </a:prstGeom>
                <a:noFill/>
                <a:ln w="127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S</m:t>
                            </m:r>
                          </m:e>
                          <m:sub>
                            <m: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TW" altLang="en-US" sz="1000" dirty="0"/>
                </a:p>
              </p:txBody>
            </p:sp>
          </mc:Choice>
          <mc:Fallback xmlns="">
            <p:sp>
              <p:nvSpPr>
                <p:cNvPr id="17" name="矩形 16">
                  <a:extLst>
                    <a:ext uri="{FF2B5EF4-FFF2-40B4-BE49-F238E27FC236}">
                      <a16:creationId xmlns:a16="http://schemas.microsoft.com/office/drawing/2014/main" id="{BEFEE2A9-A5F8-4AC7-86D0-0114ED43CA2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48134" y="2435621"/>
                  <a:ext cx="360000" cy="360000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 w="12700">
                  <a:solidFill>
                    <a:srgbClr val="000000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矩形 31">
                  <a:extLst>
                    <a:ext uri="{FF2B5EF4-FFF2-40B4-BE49-F238E27FC236}">
                      <a16:creationId xmlns:a16="http://schemas.microsoft.com/office/drawing/2014/main" id="{074D9BA5-2827-4395-9189-32A3E47C5AD2}"/>
                    </a:ext>
                  </a:extLst>
                </p:cNvPr>
                <p:cNvSpPr/>
                <p:nvPr/>
              </p:nvSpPr>
              <p:spPr>
                <a:xfrm>
                  <a:off x="1263736" y="2797526"/>
                  <a:ext cx="360000" cy="360000"/>
                </a:xfrm>
                <a:prstGeom prst="rect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  <a:ln w="127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S</m:t>
                            </m:r>
                          </m:e>
                          <m:sub>
                            <m: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3,0</m:t>
                            </m:r>
                          </m:sub>
                        </m:sSub>
                      </m:oMath>
                    </m:oMathPara>
                  </a14:m>
                  <a:endParaRPr lang="zh-TW" altLang="en-US" sz="1000" dirty="0"/>
                </a:p>
              </p:txBody>
            </p:sp>
          </mc:Choice>
          <mc:Fallback xmlns="">
            <p:sp>
              <p:nvSpPr>
                <p:cNvPr id="18" name="矩形 17">
                  <a:extLst>
                    <a:ext uri="{FF2B5EF4-FFF2-40B4-BE49-F238E27FC236}">
                      <a16:creationId xmlns:a16="http://schemas.microsoft.com/office/drawing/2014/main" id="{C1C3F300-2E4E-44B7-A091-0CB1AC95294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63736" y="2797526"/>
                  <a:ext cx="360000" cy="360000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  <a:ln w="12700">
                  <a:solidFill>
                    <a:srgbClr val="000000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矩形 32">
                  <a:extLst>
                    <a:ext uri="{FF2B5EF4-FFF2-40B4-BE49-F238E27FC236}">
                      <a16:creationId xmlns:a16="http://schemas.microsoft.com/office/drawing/2014/main" id="{09C3D056-A02E-4BD4-A78F-379EE472C088}"/>
                    </a:ext>
                  </a:extLst>
                </p:cNvPr>
                <p:cNvSpPr/>
                <p:nvPr/>
              </p:nvSpPr>
              <p:spPr>
                <a:xfrm>
                  <a:off x="1625053" y="2797526"/>
                  <a:ext cx="360000" cy="360000"/>
                </a:xfrm>
                <a:prstGeom prst="rect">
                  <a:avLst/>
                </a:prstGeom>
                <a:noFill/>
                <a:ln w="127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S</m:t>
                            </m:r>
                          </m:e>
                          <m:sub>
                            <m: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TW" altLang="en-US" sz="1000" dirty="0"/>
                </a:p>
              </p:txBody>
            </p:sp>
          </mc:Choice>
          <mc:Fallback xmlns="">
            <p:sp>
              <p:nvSpPr>
                <p:cNvPr id="19" name="矩形 18">
                  <a:extLst>
                    <a:ext uri="{FF2B5EF4-FFF2-40B4-BE49-F238E27FC236}">
                      <a16:creationId xmlns:a16="http://schemas.microsoft.com/office/drawing/2014/main" id="{488132B8-539C-42D9-8F71-01E27080D1F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25053" y="2797526"/>
                  <a:ext cx="360000" cy="360000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  <a:ln w="12700">
                  <a:solidFill>
                    <a:srgbClr val="000000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矩形 33">
                  <a:extLst>
                    <a:ext uri="{FF2B5EF4-FFF2-40B4-BE49-F238E27FC236}">
                      <a16:creationId xmlns:a16="http://schemas.microsoft.com/office/drawing/2014/main" id="{4BD4520A-F456-44A1-9FE8-7BE73E735700}"/>
                    </a:ext>
                  </a:extLst>
                </p:cNvPr>
                <p:cNvSpPr/>
                <p:nvPr/>
              </p:nvSpPr>
              <p:spPr>
                <a:xfrm>
                  <a:off x="1987311" y="2797526"/>
                  <a:ext cx="360000" cy="360000"/>
                </a:xfrm>
                <a:prstGeom prst="rect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  <a:ln w="127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S</m:t>
                            </m:r>
                          </m:e>
                          <m:sub>
                            <m: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TW" altLang="en-US" sz="1000" dirty="0"/>
                </a:p>
              </p:txBody>
            </p:sp>
          </mc:Choice>
          <mc:Fallback xmlns="">
            <p:sp>
              <p:nvSpPr>
                <p:cNvPr id="20" name="矩形 19">
                  <a:extLst>
                    <a:ext uri="{FF2B5EF4-FFF2-40B4-BE49-F238E27FC236}">
                      <a16:creationId xmlns:a16="http://schemas.microsoft.com/office/drawing/2014/main" id="{DC1D4934-98FB-4653-8EA2-1B1F1960295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87311" y="2797526"/>
                  <a:ext cx="360000" cy="360000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  <a:ln w="12700">
                  <a:solidFill>
                    <a:srgbClr val="000000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矩形 34">
                  <a:extLst>
                    <a:ext uri="{FF2B5EF4-FFF2-40B4-BE49-F238E27FC236}">
                      <a16:creationId xmlns:a16="http://schemas.microsoft.com/office/drawing/2014/main" id="{40899869-80EC-4AE5-BF26-0F4341C15019}"/>
                    </a:ext>
                  </a:extLst>
                </p:cNvPr>
                <p:cNvSpPr/>
                <p:nvPr/>
              </p:nvSpPr>
              <p:spPr>
                <a:xfrm>
                  <a:off x="2348134" y="2797526"/>
                  <a:ext cx="360000" cy="360000"/>
                </a:xfrm>
                <a:prstGeom prst="rect">
                  <a:avLst/>
                </a:prstGeom>
                <a:noFill/>
                <a:ln w="127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S</m:t>
                            </m:r>
                          </m:e>
                          <m:sub>
                            <m: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TW" altLang="en-US" sz="1000" dirty="0"/>
                </a:p>
              </p:txBody>
            </p:sp>
          </mc:Choice>
          <mc:Fallback xmlns="">
            <p:sp>
              <p:nvSpPr>
                <p:cNvPr id="21" name="矩形 20">
                  <a:extLst>
                    <a:ext uri="{FF2B5EF4-FFF2-40B4-BE49-F238E27FC236}">
                      <a16:creationId xmlns:a16="http://schemas.microsoft.com/office/drawing/2014/main" id="{21137AED-9895-4F21-8255-B4B52C89B85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48134" y="2797526"/>
                  <a:ext cx="360000" cy="360000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  <a:ln w="12700">
                  <a:solidFill>
                    <a:srgbClr val="000000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矩形 35">
                  <a:extLst>
                    <a:ext uri="{FF2B5EF4-FFF2-40B4-BE49-F238E27FC236}">
                      <a16:creationId xmlns:a16="http://schemas.microsoft.com/office/drawing/2014/main" id="{5AAAA13C-A2F1-44FE-A60E-AACC80224BB6}"/>
                    </a:ext>
                  </a:extLst>
                </p:cNvPr>
                <p:cNvSpPr/>
                <p:nvPr/>
              </p:nvSpPr>
              <p:spPr>
                <a:xfrm>
                  <a:off x="1662518" y="2036251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S</m:t>
                            </m:r>
                          </m:e>
                          <m:sub>
                            <m: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oMath>
                    </m:oMathPara>
                  </a14:m>
                  <a:endParaRPr lang="zh-TW" altLang="en-US" sz="1000" dirty="0"/>
                </a:p>
              </p:txBody>
            </p:sp>
          </mc:Choice>
          <mc:Fallback xmlns="">
            <p:sp>
              <p:nvSpPr>
                <p:cNvPr id="11" name="矩形 10">
                  <a:extLst>
                    <a:ext uri="{FF2B5EF4-FFF2-40B4-BE49-F238E27FC236}">
                      <a16:creationId xmlns:a16="http://schemas.microsoft.com/office/drawing/2014/main" id="{74646F05-D1B7-41CD-90BB-6C2A83AF073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62518" y="2036251"/>
                  <a:ext cx="360000" cy="360000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  <a:ln w="12700">
                  <a:solidFill>
                    <a:srgbClr val="000000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7" name="矩形 36">
            <a:extLst>
              <a:ext uri="{FF2B5EF4-FFF2-40B4-BE49-F238E27FC236}">
                <a16:creationId xmlns:a16="http://schemas.microsoft.com/office/drawing/2014/main" id="{060D8EBC-78C1-4DA1-AA98-A30B26667D39}"/>
              </a:ext>
            </a:extLst>
          </p:cNvPr>
          <p:cNvSpPr/>
          <p:nvPr/>
        </p:nvSpPr>
        <p:spPr>
          <a:xfrm>
            <a:off x="2627110" y="2077816"/>
            <a:ext cx="720000" cy="288000"/>
          </a:xfrm>
          <a:prstGeom prst="rect">
            <a:avLst/>
          </a:prstGeom>
          <a:noFill/>
          <a:ln w="127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S-Box</a:t>
            </a:r>
            <a:endParaRPr lang="zh-TW" altLang="en-US" sz="1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8" name="直線單箭頭接點 37">
            <a:extLst>
              <a:ext uri="{FF2B5EF4-FFF2-40B4-BE49-F238E27FC236}">
                <a16:creationId xmlns:a16="http://schemas.microsoft.com/office/drawing/2014/main" id="{2249A641-306A-45A6-97A1-8CCE157D0683}"/>
              </a:ext>
            </a:extLst>
          </p:cNvPr>
          <p:cNvCxnSpPr>
            <a:cxnSpLocks/>
            <a:stCxn id="36" idx="3"/>
            <a:endCxn id="37" idx="1"/>
          </p:cNvCxnSpPr>
          <p:nvPr/>
        </p:nvCxnSpPr>
        <p:spPr>
          <a:xfrm flipV="1">
            <a:off x="1580628" y="2221816"/>
            <a:ext cx="1046482" cy="288440"/>
          </a:xfrm>
          <a:prstGeom prst="straightConnector1">
            <a:avLst/>
          </a:prstGeom>
          <a:ln w="127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群組 38">
            <a:extLst>
              <a:ext uri="{FF2B5EF4-FFF2-40B4-BE49-F238E27FC236}">
                <a16:creationId xmlns:a16="http://schemas.microsoft.com/office/drawing/2014/main" id="{63EDC720-DFEA-4300-BFD5-F63C3B05C8DC}"/>
              </a:ext>
            </a:extLst>
          </p:cNvPr>
          <p:cNvGrpSpPr/>
          <p:nvPr/>
        </p:nvGrpSpPr>
        <p:grpSpPr>
          <a:xfrm>
            <a:off x="3709226" y="2007232"/>
            <a:ext cx="1446303" cy="1445715"/>
            <a:chOff x="4151116" y="1713227"/>
            <a:chExt cx="1446303" cy="144571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矩形 39">
                  <a:extLst>
                    <a:ext uri="{FF2B5EF4-FFF2-40B4-BE49-F238E27FC236}">
                      <a16:creationId xmlns:a16="http://schemas.microsoft.com/office/drawing/2014/main" id="{BAA2A225-2662-42DD-B430-A2FE4A60EAA2}"/>
                    </a:ext>
                  </a:extLst>
                </p:cNvPr>
                <p:cNvSpPr/>
                <p:nvPr/>
              </p:nvSpPr>
              <p:spPr>
                <a:xfrm>
                  <a:off x="4151116" y="1713227"/>
                  <a:ext cx="360000" cy="360000"/>
                </a:xfrm>
                <a:prstGeom prst="rect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  <a:ln w="127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S</m:t>
                            </m:r>
                            <m:r>
                              <a:rPr lang="en-US" altLang="zh-TW" sz="1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  <m:sub>
                            <m: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0,0</m:t>
                            </m:r>
                          </m:sub>
                        </m:sSub>
                      </m:oMath>
                    </m:oMathPara>
                  </a14:m>
                  <a:endParaRPr lang="zh-TW" altLang="en-US" sz="1000" dirty="0"/>
                </a:p>
              </p:txBody>
            </p:sp>
          </mc:Choice>
          <mc:Fallback xmlns="">
            <p:sp>
              <p:nvSpPr>
                <p:cNvPr id="110" name="矩形 109">
                  <a:extLst>
                    <a:ext uri="{FF2B5EF4-FFF2-40B4-BE49-F238E27FC236}">
                      <a16:creationId xmlns:a16="http://schemas.microsoft.com/office/drawing/2014/main" id="{CE18A638-DFF9-4D56-8458-BF41C41C5C0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51116" y="1713227"/>
                  <a:ext cx="360000" cy="360000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  <a:ln w="12700">
                  <a:solidFill>
                    <a:srgbClr val="000000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矩形 40">
                  <a:extLst>
                    <a:ext uri="{FF2B5EF4-FFF2-40B4-BE49-F238E27FC236}">
                      <a16:creationId xmlns:a16="http://schemas.microsoft.com/office/drawing/2014/main" id="{01C75CF2-E0E3-464B-8668-AD85AAC5C72D}"/>
                    </a:ext>
                  </a:extLst>
                </p:cNvPr>
                <p:cNvSpPr/>
                <p:nvPr/>
              </p:nvSpPr>
              <p:spPr>
                <a:xfrm>
                  <a:off x="4512433" y="1713227"/>
                  <a:ext cx="360000" cy="360000"/>
                </a:xfrm>
                <a:prstGeom prst="rect">
                  <a:avLst/>
                </a:prstGeom>
                <a:noFill/>
                <a:ln w="127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S</m:t>
                            </m:r>
                            <m: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  <m:sub>
                            <m: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0,</m:t>
                            </m:r>
                            <m: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TW" altLang="en-US" sz="1000" dirty="0"/>
                </a:p>
              </p:txBody>
            </p:sp>
          </mc:Choice>
          <mc:Fallback xmlns="">
            <p:sp>
              <p:nvSpPr>
                <p:cNvPr id="111" name="矩形 110">
                  <a:extLst>
                    <a:ext uri="{FF2B5EF4-FFF2-40B4-BE49-F238E27FC236}">
                      <a16:creationId xmlns:a16="http://schemas.microsoft.com/office/drawing/2014/main" id="{AB685364-4605-4581-A4ED-C5FC00B5FD1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12433" y="1713227"/>
                  <a:ext cx="360000" cy="360000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  <a:ln w="12700">
                  <a:solidFill>
                    <a:srgbClr val="000000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矩形 41">
                  <a:extLst>
                    <a:ext uri="{FF2B5EF4-FFF2-40B4-BE49-F238E27FC236}">
                      <a16:creationId xmlns:a16="http://schemas.microsoft.com/office/drawing/2014/main" id="{60F38C22-21F5-46AF-A732-F4A5910492EE}"/>
                    </a:ext>
                  </a:extLst>
                </p:cNvPr>
                <p:cNvSpPr/>
                <p:nvPr/>
              </p:nvSpPr>
              <p:spPr>
                <a:xfrm>
                  <a:off x="4874691" y="1713227"/>
                  <a:ext cx="360000" cy="360000"/>
                </a:xfrm>
                <a:prstGeom prst="rect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  <a:ln w="127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S</m:t>
                            </m:r>
                            <m: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  <m:sub>
                            <m: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0,</m:t>
                            </m:r>
                            <m: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TW" altLang="en-US" sz="1000" dirty="0"/>
                </a:p>
              </p:txBody>
            </p:sp>
          </mc:Choice>
          <mc:Fallback xmlns="">
            <p:sp>
              <p:nvSpPr>
                <p:cNvPr id="112" name="矩形 111">
                  <a:extLst>
                    <a:ext uri="{FF2B5EF4-FFF2-40B4-BE49-F238E27FC236}">
                      <a16:creationId xmlns:a16="http://schemas.microsoft.com/office/drawing/2014/main" id="{CBFE3088-8D95-4E9E-A95F-4D5F5E4A738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74691" y="1713227"/>
                  <a:ext cx="360000" cy="360000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  <a:ln w="12700">
                  <a:solidFill>
                    <a:srgbClr val="000000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矩形 42">
                  <a:extLst>
                    <a:ext uri="{FF2B5EF4-FFF2-40B4-BE49-F238E27FC236}">
                      <a16:creationId xmlns:a16="http://schemas.microsoft.com/office/drawing/2014/main" id="{F77E800C-B0D5-47BC-9ACA-51E1964B8114}"/>
                    </a:ext>
                  </a:extLst>
                </p:cNvPr>
                <p:cNvSpPr/>
                <p:nvPr/>
              </p:nvSpPr>
              <p:spPr>
                <a:xfrm>
                  <a:off x="5237419" y="1713227"/>
                  <a:ext cx="360000" cy="360000"/>
                </a:xfrm>
                <a:prstGeom prst="rect">
                  <a:avLst/>
                </a:prstGeom>
                <a:noFill/>
                <a:ln w="127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S</m:t>
                            </m:r>
                            <m: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  <m:sub>
                            <m: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0,</m:t>
                            </m:r>
                            <m: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TW" altLang="en-US" sz="1000" dirty="0"/>
                </a:p>
              </p:txBody>
            </p:sp>
          </mc:Choice>
          <mc:Fallback xmlns="">
            <p:sp>
              <p:nvSpPr>
                <p:cNvPr id="113" name="矩形 112">
                  <a:extLst>
                    <a:ext uri="{FF2B5EF4-FFF2-40B4-BE49-F238E27FC236}">
                      <a16:creationId xmlns:a16="http://schemas.microsoft.com/office/drawing/2014/main" id="{FB4A1075-8101-4560-92F3-06602EE359D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37419" y="1713227"/>
                  <a:ext cx="360000" cy="360000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  <a:ln w="12700">
                  <a:solidFill>
                    <a:srgbClr val="000000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矩形 43">
                  <a:extLst>
                    <a:ext uri="{FF2B5EF4-FFF2-40B4-BE49-F238E27FC236}">
                      <a16:creationId xmlns:a16="http://schemas.microsoft.com/office/drawing/2014/main" id="{83960FE8-F903-4485-90F9-1E4CFAD52EC1}"/>
                    </a:ext>
                  </a:extLst>
                </p:cNvPr>
                <p:cNvSpPr/>
                <p:nvPr/>
              </p:nvSpPr>
              <p:spPr>
                <a:xfrm>
                  <a:off x="4151845" y="2075132"/>
                  <a:ext cx="360000" cy="360000"/>
                </a:xfrm>
                <a:prstGeom prst="rect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  <a:ln w="127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S</m:t>
                            </m:r>
                            <m:r>
                              <a:rPr lang="en-US" altLang="zh-TW" sz="1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  <m:sub>
                            <m: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1,0</m:t>
                            </m:r>
                          </m:sub>
                        </m:sSub>
                      </m:oMath>
                    </m:oMathPara>
                  </a14:m>
                  <a:endParaRPr lang="zh-TW" altLang="en-US" sz="1000" dirty="0"/>
                </a:p>
              </p:txBody>
            </p:sp>
          </mc:Choice>
          <mc:Fallback xmlns="">
            <p:sp>
              <p:nvSpPr>
                <p:cNvPr id="114" name="矩形 113">
                  <a:extLst>
                    <a:ext uri="{FF2B5EF4-FFF2-40B4-BE49-F238E27FC236}">
                      <a16:creationId xmlns:a16="http://schemas.microsoft.com/office/drawing/2014/main" id="{5D7D32F3-EB08-43C2-9A4E-BA394620435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51845" y="2075132"/>
                  <a:ext cx="360000" cy="360000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  <a:ln w="12700">
                  <a:solidFill>
                    <a:srgbClr val="000000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矩形 44">
                  <a:extLst>
                    <a:ext uri="{FF2B5EF4-FFF2-40B4-BE49-F238E27FC236}">
                      <a16:creationId xmlns:a16="http://schemas.microsoft.com/office/drawing/2014/main" id="{7CDF0C42-12B6-47DA-B85B-EB4567DB7E28}"/>
                    </a:ext>
                  </a:extLst>
                </p:cNvPr>
                <p:cNvSpPr/>
                <p:nvPr/>
              </p:nvSpPr>
              <p:spPr>
                <a:xfrm>
                  <a:off x="4875420" y="2075132"/>
                  <a:ext cx="360000" cy="360000"/>
                </a:xfrm>
                <a:prstGeom prst="rect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  <a:ln w="127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S</m:t>
                            </m:r>
                            <m: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  <m:sub>
                            <m: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TW" altLang="en-US" sz="1000" dirty="0"/>
                </a:p>
              </p:txBody>
            </p:sp>
          </mc:Choice>
          <mc:Fallback xmlns="">
            <p:sp>
              <p:nvSpPr>
                <p:cNvPr id="115" name="矩形 114">
                  <a:extLst>
                    <a:ext uri="{FF2B5EF4-FFF2-40B4-BE49-F238E27FC236}">
                      <a16:creationId xmlns:a16="http://schemas.microsoft.com/office/drawing/2014/main" id="{EB7005F0-6C72-4FA8-A051-B97D3DBEF2F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75420" y="2075132"/>
                  <a:ext cx="360000" cy="360000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  <a:ln w="12700">
                  <a:solidFill>
                    <a:srgbClr val="000000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矩形 45">
                  <a:extLst>
                    <a:ext uri="{FF2B5EF4-FFF2-40B4-BE49-F238E27FC236}">
                      <a16:creationId xmlns:a16="http://schemas.microsoft.com/office/drawing/2014/main" id="{6142A359-9D0A-4CB3-9339-49AAA413E64B}"/>
                    </a:ext>
                  </a:extLst>
                </p:cNvPr>
                <p:cNvSpPr/>
                <p:nvPr/>
              </p:nvSpPr>
              <p:spPr>
                <a:xfrm>
                  <a:off x="5236243" y="2075132"/>
                  <a:ext cx="360000" cy="360000"/>
                </a:xfrm>
                <a:prstGeom prst="rect">
                  <a:avLst/>
                </a:prstGeom>
                <a:noFill/>
                <a:ln w="127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S</m:t>
                            </m:r>
                            <m: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  <m:sub>
                            <m: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TW" altLang="en-US" sz="1000" dirty="0"/>
                </a:p>
              </p:txBody>
            </p:sp>
          </mc:Choice>
          <mc:Fallback xmlns="">
            <p:sp>
              <p:nvSpPr>
                <p:cNvPr id="116" name="矩形 115">
                  <a:extLst>
                    <a:ext uri="{FF2B5EF4-FFF2-40B4-BE49-F238E27FC236}">
                      <a16:creationId xmlns:a16="http://schemas.microsoft.com/office/drawing/2014/main" id="{3E9960E4-F911-4C33-9979-25005FA69CC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36243" y="2075132"/>
                  <a:ext cx="360000" cy="360000"/>
                </a:xfrm>
                <a:prstGeom prst="rect">
                  <a:avLst/>
                </a:prstGeom>
                <a:blipFill>
                  <a:blip r:embed="rId25"/>
                  <a:stretch>
                    <a:fillRect/>
                  </a:stretch>
                </a:blipFill>
                <a:ln w="12700">
                  <a:solidFill>
                    <a:srgbClr val="000000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矩形 46">
                  <a:extLst>
                    <a:ext uri="{FF2B5EF4-FFF2-40B4-BE49-F238E27FC236}">
                      <a16:creationId xmlns:a16="http://schemas.microsoft.com/office/drawing/2014/main" id="{CA86A1A7-7078-4514-8CFA-1EDCDCD27347}"/>
                    </a:ext>
                  </a:extLst>
                </p:cNvPr>
                <p:cNvSpPr/>
                <p:nvPr/>
              </p:nvSpPr>
              <p:spPr>
                <a:xfrm>
                  <a:off x="4151845" y="2437037"/>
                  <a:ext cx="360000" cy="360000"/>
                </a:xfrm>
                <a:prstGeom prst="rect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  <a:ln w="127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S</m:t>
                            </m:r>
                            <m:r>
                              <a:rPr lang="en-US" altLang="zh-TW" sz="1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  <m:sub>
                            <m: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2,0</m:t>
                            </m:r>
                          </m:sub>
                        </m:sSub>
                      </m:oMath>
                    </m:oMathPara>
                  </a14:m>
                  <a:endParaRPr lang="zh-TW" altLang="en-US" sz="1000" dirty="0"/>
                </a:p>
              </p:txBody>
            </p:sp>
          </mc:Choice>
          <mc:Fallback xmlns="">
            <p:sp>
              <p:nvSpPr>
                <p:cNvPr id="117" name="矩形 116">
                  <a:extLst>
                    <a:ext uri="{FF2B5EF4-FFF2-40B4-BE49-F238E27FC236}">
                      <a16:creationId xmlns:a16="http://schemas.microsoft.com/office/drawing/2014/main" id="{1E10B2DB-556B-4AC7-B9D3-52C1CBD65A5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51845" y="2437037"/>
                  <a:ext cx="360000" cy="360000"/>
                </a:xfrm>
                <a:prstGeom prst="rect">
                  <a:avLst/>
                </a:prstGeom>
                <a:blipFill>
                  <a:blip r:embed="rId26"/>
                  <a:stretch>
                    <a:fillRect/>
                  </a:stretch>
                </a:blipFill>
                <a:ln w="12700">
                  <a:solidFill>
                    <a:srgbClr val="000000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矩形 47">
                  <a:extLst>
                    <a:ext uri="{FF2B5EF4-FFF2-40B4-BE49-F238E27FC236}">
                      <a16:creationId xmlns:a16="http://schemas.microsoft.com/office/drawing/2014/main" id="{51C7D052-6B1C-4E1A-9D8C-BA7D3A8FB5E5}"/>
                    </a:ext>
                  </a:extLst>
                </p:cNvPr>
                <p:cNvSpPr/>
                <p:nvPr/>
              </p:nvSpPr>
              <p:spPr>
                <a:xfrm>
                  <a:off x="4513162" y="2437037"/>
                  <a:ext cx="360000" cy="360000"/>
                </a:xfrm>
                <a:prstGeom prst="rect">
                  <a:avLst/>
                </a:prstGeom>
                <a:noFill/>
                <a:ln w="127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S</m:t>
                            </m:r>
                            <m: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  <m:sub>
                            <m: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TW" altLang="en-US" sz="1000" dirty="0"/>
                </a:p>
              </p:txBody>
            </p:sp>
          </mc:Choice>
          <mc:Fallback xmlns="">
            <p:sp>
              <p:nvSpPr>
                <p:cNvPr id="118" name="矩形 117">
                  <a:extLst>
                    <a:ext uri="{FF2B5EF4-FFF2-40B4-BE49-F238E27FC236}">
                      <a16:creationId xmlns:a16="http://schemas.microsoft.com/office/drawing/2014/main" id="{7B733E94-0C92-4FE5-B897-3E0B6ED632C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13162" y="2437037"/>
                  <a:ext cx="360000" cy="360000"/>
                </a:xfrm>
                <a:prstGeom prst="rect">
                  <a:avLst/>
                </a:prstGeom>
                <a:blipFill>
                  <a:blip r:embed="rId27"/>
                  <a:stretch>
                    <a:fillRect/>
                  </a:stretch>
                </a:blipFill>
                <a:ln w="12700">
                  <a:solidFill>
                    <a:srgbClr val="000000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矩形 48">
                  <a:extLst>
                    <a:ext uri="{FF2B5EF4-FFF2-40B4-BE49-F238E27FC236}">
                      <a16:creationId xmlns:a16="http://schemas.microsoft.com/office/drawing/2014/main" id="{D918807F-52B0-4164-B30E-17D07A930BE4}"/>
                    </a:ext>
                  </a:extLst>
                </p:cNvPr>
                <p:cNvSpPr/>
                <p:nvPr/>
              </p:nvSpPr>
              <p:spPr>
                <a:xfrm>
                  <a:off x="4875420" y="2437037"/>
                  <a:ext cx="360000" cy="360000"/>
                </a:xfrm>
                <a:prstGeom prst="rect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  <a:ln w="127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S</m:t>
                            </m:r>
                            <m: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  <m:sub>
                            <m: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TW" altLang="en-US" sz="1000" dirty="0"/>
                </a:p>
              </p:txBody>
            </p:sp>
          </mc:Choice>
          <mc:Fallback xmlns="">
            <p:sp>
              <p:nvSpPr>
                <p:cNvPr id="119" name="矩形 118">
                  <a:extLst>
                    <a:ext uri="{FF2B5EF4-FFF2-40B4-BE49-F238E27FC236}">
                      <a16:creationId xmlns:a16="http://schemas.microsoft.com/office/drawing/2014/main" id="{36C3384B-FCD2-4B2D-B41E-22F2BE7DDDD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75420" y="2437037"/>
                  <a:ext cx="360000" cy="360000"/>
                </a:xfrm>
                <a:prstGeom prst="rect">
                  <a:avLst/>
                </a:prstGeom>
                <a:blipFill>
                  <a:blip r:embed="rId28"/>
                  <a:stretch>
                    <a:fillRect/>
                  </a:stretch>
                </a:blipFill>
                <a:ln w="12700">
                  <a:solidFill>
                    <a:srgbClr val="000000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矩形 52">
                  <a:extLst>
                    <a:ext uri="{FF2B5EF4-FFF2-40B4-BE49-F238E27FC236}">
                      <a16:creationId xmlns:a16="http://schemas.microsoft.com/office/drawing/2014/main" id="{2E6ED750-8F1D-49D1-B330-37649441DEEF}"/>
                    </a:ext>
                  </a:extLst>
                </p:cNvPr>
                <p:cNvSpPr/>
                <p:nvPr/>
              </p:nvSpPr>
              <p:spPr>
                <a:xfrm>
                  <a:off x="5236243" y="2437037"/>
                  <a:ext cx="360000" cy="360000"/>
                </a:xfrm>
                <a:prstGeom prst="rect">
                  <a:avLst/>
                </a:prstGeom>
                <a:noFill/>
                <a:ln w="127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S</m:t>
                            </m:r>
                            <m: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  <m:sub>
                            <m: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TW" altLang="en-US" sz="1000" dirty="0"/>
                </a:p>
              </p:txBody>
            </p:sp>
          </mc:Choice>
          <mc:Fallback xmlns="">
            <p:sp>
              <p:nvSpPr>
                <p:cNvPr id="120" name="矩形 119">
                  <a:extLst>
                    <a:ext uri="{FF2B5EF4-FFF2-40B4-BE49-F238E27FC236}">
                      <a16:creationId xmlns:a16="http://schemas.microsoft.com/office/drawing/2014/main" id="{A6C9EE2A-9108-426C-A13D-52D3AF8BFA9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36243" y="2437037"/>
                  <a:ext cx="360000" cy="360000"/>
                </a:xfrm>
                <a:prstGeom prst="rect">
                  <a:avLst/>
                </a:prstGeom>
                <a:blipFill>
                  <a:blip r:embed="rId29"/>
                  <a:stretch>
                    <a:fillRect/>
                  </a:stretch>
                </a:blipFill>
                <a:ln w="12700">
                  <a:solidFill>
                    <a:srgbClr val="000000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矩形 56">
                  <a:extLst>
                    <a:ext uri="{FF2B5EF4-FFF2-40B4-BE49-F238E27FC236}">
                      <a16:creationId xmlns:a16="http://schemas.microsoft.com/office/drawing/2014/main" id="{C7B38C80-10BF-49D3-BB9C-E51829D32BE4}"/>
                    </a:ext>
                  </a:extLst>
                </p:cNvPr>
                <p:cNvSpPr/>
                <p:nvPr/>
              </p:nvSpPr>
              <p:spPr>
                <a:xfrm>
                  <a:off x="4151845" y="2798942"/>
                  <a:ext cx="360000" cy="360000"/>
                </a:xfrm>
                <a:prstGeom prst="rect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  <a:ln w="127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S</m:t>
                            </m:r>
                            <m:r>
                              <a:rPr lang="en-US" altLang="zh-TW" sz="1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  <m:sub>
                            <m: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3,0</m:t>
                            </m:r>
                          </m:sub>
                        </m:sSub>
                      </m:oMath>
                    </m:oMathPara>
                  </a14:m>
                  <a:endParaRPr lang="zh-TW" altLang="en-US" sz="1000" dirty="0"/>
                </a:p>
              </p:txBody>
            </p:sp>
          </mc:Choice>
          <mc:Fallback xmlns="">
            <p:sp>
              <p:nvSpPr>
                <p:cNvPr id="121" name="矩形 120">
                  <a:extLst>
                    <a:ext uri="{FF2B5EF4-FFF2-40B4-BE49-F238E27FC236}">
                      <a16:creationId xmlns:a16="http://schemas.microsoft.com/office/drawing/2014/main" id="{D1FEF6E2-B67F-4E2D-9583-D3420B26F18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51845" y="2798942"/>
                  <a:ext cx="360000" cy="360000"/>
                </a:xfrm>
                <a:prstGeom prst="rect">
                  <a:avLst/>
                </a:prstGeom>
                <a:blipFill>
                  <a:blip r:embed="rId30"/>
                  <a:stretch>
                    <a:fillRect/>
                  </a:stretch>
                </a:blipFill>
                <a:ln w="12700">
                  <a:solidFill>
                    <a:srgbClr val="000000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矩形 57">
                  <a:extLst>
                    <a:ext uri="{FF2B5EF4-FFF2-40B4-BE49-F238E27FC236}">
                      <a16:creationId xmlns:a16="http://schemas.microsoft.com/office/drawing/2014/main" id="{35F290C8-3569-4458-BFAD-F386E80FEB6B}"/>
                    </a:ext>
                  </a:extLst>
                </p:cNvPr>
                <p:cNvSpPr/>
                <p:nvPr/>
              </p:nvSpPr>
              <p:spPr>
                <a:xfrm>
                  <a:off x="4513162" y="2798942"/>
                  <a:ext cx="360000" cy="360000"/>
                </a:xfrm>
                <a:prstGeom prst="rect">
                  <a:avLst/>
                </a:prstGeom>
                <a:noFill/>
                <a:ln w="127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S</m:t>
                            </m:r>
                            <m: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  <m:sub>
                            <m: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TW" altLang="en-US" sz="1000" dirty="0"/>
                </a:p>
              </p:txBody>
            </p:sp>
          </mc:Choice>
          <mc:Fallback xmlns="">
            <p:sp>
              <p:nvSpPr>
                <p:cNvPr id="122" name="矩形 121">
                  <a:extLst>
                    <a:ext uri="{FF2B5EF4-FFF2-40B4-BE49-F238E27FC236}">
                      <a16:creationId xmlns:a16="http://schemas.microsoft.com/office/drawing/2014/main" id="{9283D3A2-2FFA-4C98-8968-7808A76C742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13162" y="2798942"/>
                  <a:ext cx="360000" cy="360000"/>
                </a:xfrm>
                <a:prstGeom prst="rect">
                  <a:avLst/>
                </a:prstGeom>
                <a:blipFill>
                  <a:blip r:embed="rId31"/>
                  <a:stretch>
                    <a:fillRect/>
                  </a:stretch>
                </a:blipFill>
                <a:ln w="12700">
                  <a:solidFill>
                    <a:srgbClr val="000000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矩形 58">
                  <a:extLst>
                    <a:ext uri="{FF2B5EF4-FFF2-40B4-BE49-F238E27FC236}">
                      <a16:creationId xmlns:a16="http://schemas.microsoft.com/office/drawing/2014/main" id="{4FAEDDCA-62E0-42CC-B3CD-2A34E2051483}"/>
                    </a:ext>
                  </a:extLst>
                </p:cNvPr>
                <p:cNvSpPr/>
                <p:nvPr/>
              </p:nvSpPr>
              <p:spPr>
                <a:xfrm>
                  <a:off x="4875420" y="2798942"/>
                  <a:ext cx="360000" cy="360000"/>
                </a:xfrm>
                <a:prstGeom prst="rect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  <a:ln w="127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S</m:t>
                            </m:r>
                            <m: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  <m:sub>
                            <m: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TW" altLang="en-US" sz="1000" dirty="0"/>
                </a:p>
              </p:txBody>
            </p:sp>
          </mc:Choice>
          <mc:Fallback xmlns="">
            <p:sp>
              <p:nvSpPr>
                <p:cNvPr id="123" name="矩形 122">
                  <a:extLst>
                    <a:ext uri="{FF2B5EF4-FFF2-40B4-BE49-F238E27FC236}">
                      <a16:creationId xmlns:a16="http://schemas.microsoft.com/office/drawing/2014/main" id="{16BF35F2-7E8E-42AD-88CC-2FC85146907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75420" y="2798942"/>
                  <a:ext cx="360000" cy="360000"/>
                </a:xfrm>
                <a:prstGeom prst="rect">
                  <a:avLst/>
                </a:prstGeom>
                <a:blipFill>
                  <a:blip r:embed="rId32"/>
                  <a:stretch>
                    <a:fillRect/>
                  </a:stretch>
                </a:blipFill>
                <a:ln w="12700">
                  <a:solidFill>
                    <a:srgbClr val="000000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矩形 59">
                  <a:extLst>
                    <a:ext uri="{FF2B5EF4-FFF2-40B4-BE49-F238E27FC236}">
                      <a16:creationId xmlns:a16="http://schemas.microsoft.com/office/drawing/2014/main" id="{E2A13B55-F4D1-473F-8DBE-B79BD1B32F9C}"/>
                    </a:ext>
                  </a:extLst>
                </p:cNvPr>
                <p:cNvSpPr/>
                <p:nvPr/>
              </p:nvSpPr>
              <p:spPr>
                <a:xfrm>
                  <a:off x="5236243" y="2798942"/>
                  <a:ext cx="360000" cy="360000"/>
                </a:xfrm>
                <a:prstGeom prst="rect">
                  <a:avLst/>
                </a:prstGeom>
                <a:noFill/>
                <a:ln w="127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S</m:t>
                            </m:r>
                            <m: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  <m:sub>
                            <m: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TW" altLang="en-US" sz="1000" dirty="0"/>
                </a:p>
              </p:txBody>
            </p:sp>
          </mc:Choice>
          <mc:Fallback xmlns="">
            <p:sp>
              <p:nvSpPr>
                <p:cNvPr id="124" name="矩形 123">
                  <a:extLst>
                    <a:ext uri="{FF2B5EF4-FFF2-40B4-BE49-F238E27FC236}">
                      <a16:creationId xmlns:a16="http://schemas.microsoft.com/office/drawing/2014/main" id="{5E0DF271-A543-4649-8A2B-BF0C7D92AFC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36243" y="2798942"/>
                  <a:ext cx="360000" cy="360000"/>
                </a:xfrm>
                <a:prstGeom prst="rect">
                  <a:avLst/>
                </a:prstGeom>
                <a:blipFill>
                  <a:blip r:embed="rId33"/>
                  <a:stretch>
                    <a:fillRect/>
                  </a:stretch>
                </a:blipFill>
                <a:ln w="12700">
                  <a:solidFill>
                    <a:srgbClr val="000000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矩形 60">
                  <a:extLst>
                    <a:ext uri="{FF2B5EF4-FFF2-40B4-BE49-F238E27FC236}">
                      <a16:creationId xmlns:a16="http://schemas.microsoft.com/office/drawing/2014/main" id="{17C5EC1C-5607-4CFC-BAEF-3F9804844415}"/>
                    </a:ext>
                  </a:extLst>
                </p:cNvPr>
                <p:cNvSpPr/>
                <p:nvPr/>
              </p:nvSpPr>
              <p:spPr>
                <a:xfrm>
                  <a:off x="4550627" y="2037667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S</m:t>
                            </m:r>
                            <m: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  <m:sub>
                            <m: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oMath>
                    </m:oMathPara>
                  </a14:m>
                  <a:endParaRPr lang="zh-TW" altLang="en-US" sz="1000" dirty="0"/>
                </a:p>
              </p:txBody>
            </p:sp>
          </mc:Choice>
          <mc:Fallback xmlns="">
            <p:sp>
              <p:nvSpPr>
                <p:cNvPr id="125" name="矩形 124">
                  <a:extLst>
                    <a:ext uri="{FF2B5EF4-FFF2-40B4-BE49-F238E27FC236}">
                      <a16:creationId xmlns:a16="http://schemas.microsoft.com/office/drawing/2014/main" id="{D8005A58-77D8-4F31-B731-EDFC589FBE8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50627" y="2037667"/>
                  <a:ext cx="360000" cy="360000"/>
                </a:xfrm>
                <a:prstGeom prst="rect">
                  <a:avLst/>
                </a:prstGeom>
                <a:blipFill>
                  <a:blip r:embed="rId34"/>
                  <a:stretch>
                    <a:fillRect/>
                  </a:stretch>
                </a:blipFill>
                <a:ln w="12700">
                  <a:solidFill>
                    <a:srgbClr val="000000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62" name="直線單箭頭接點 61">
            <a:extLst>
              <a:ext uri="{FF2B5EF4-FFF2-40B4-BE49-F238E27FC236}">
                <a16:creationId xmlns:a16="http://schemas.microsoft.com/office/drawing/2014/main" id="{82F8736C-2DC1-410D-A8CD-A102F18B5C37}"/>
              </a:ext>
            </a:extLst>
          </p:cNvPr>
          <p:cNvCxnSpPr>
            <a:cxnSpLocks/>
            <a:stCxn id="37" idx="3"/>
            <a:endCxn id="61" idx="1"/>
          </p:cNvCxnSpPr>
          <p:nvPr/>
        </p:nvCxnSpPr>
        <p:spPr>
          <a:xfrm>
            <a:off x="3347110" y="2221816"/>
            <a:ext cx="761627" cy="289856"/>
          </a:xfrm>
          <a:prstGeom prst="straightConnector1">
            <a:avLst/>
          </a:prstGeom>
          <a:ln w="127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文字方塊 64">
            <a:extLst>
              <a:ext uri="{FF2B5EF4-FFF2-40B4-BE49-F238E27FC236}">
                <a16:creationId xmlns:a16="http://schemas.microsoft.com/office/drawing/2014/main" id="{85A924CF-9D13-4415-8577-1B0B54F73FA2}"/>
              </a:ext>
            </a:extLst>
          </p:cNvPr>
          <p:cNvSpPr txBox="1"/>
          <p:nvPr/>
        </p:nvSpPr>
        <p:spPr>
          <a:xfrm>
            <a:off x="11760000" y="6488668"/>
            <a:ext cx="43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15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1045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 animBg="1"/>
      <p:bldP spid="13" grpId="0"/>
      <p:bldP spid="14" grpId="0" animBg="1"/>
      <p:bldP spid="15" grpId="0" animBg="1"/>
      <p:bldP spid="16" grpId="0"/>
      <p:bldP spid="17" grpId="0"/>
      <p:bldP spid="18" grpId="0"/>
      <p:bldP spid="3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29">
            <a:extLst>
              <a:ext uri="{FF2B5EF4-FFF2-40B4-BE49-F238E27FC236}">
                <a16:creationId xmlns:a16="http://schemas.microsoft.com/office/drawing/2014/main" id="{E3C1195E-6C7F-4C96-906A-6EDE75AE5BD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4" name="组合 53"/>
          <p:cNvGrpSpPr/>
          <p:nvPr/>
        </p:nvGrpSpPr>
        <p:grpSpPr>
          <a:xfrm>
            <a:off x="568443" y="319365"/>
            <a:ext cx="3539677" cy="400110"/>
            <a:chOff x="568442" y="319364"/>
            <a:chExt cx="3539677" cy="400111"/>
          </a:xfrm>
        </p:grpSpPr>
        <p:sp>
          <p:nvSpPr>
            <p:cNvPr id="55" name="文本框 23"/>
            <p:cNvSpPr txBox="1"/>
            <p:nvPr/>
          </p:nvSpPr>
          <p:spPr>
            <a:xfrm>
              <a:off x="665958" y="319364"/>
              <a:ext cx="3442161" cy="4001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n-ea"/>
                </a:rPr>
                <a:t>AES Algorithm – Shift Rows</a:t>
              </a:r>
            </a:p>
          </p:txBody>
        </p:sp>
        <p:sp>
          <p:nvSpPr>
            <p:cNvPr id="56" name="等腰三角形 55"/>
            <p:cNvSpPr/>
            <p:nvPr/>
          </p:nvSpPr>
          <p:spPr>
            <a:xfrm rot="16200000" flipH="1" flipV="1">
              <a:off x="492508" y="454911"/>
              <a:ext cx="304323" cy="152455"/>
            </a:xfrm>
            <a:prstGeom prst="triangle">
              <a:avLst/>
            </a:prstGeom>
            <a:solidFill>
              <a:schemeClr val="tx2"/>
            </a:soli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  <a:latin typeface="微软雅黑"/>
                <a:cs typeface="+mn-ea"/>
              </a:endParaRPr>
            </a:p>
          </p:txBody>
        </p:sp>
      </p:grpSp>
      <p:sp>
        <p:nvSpPr>
          <p:cNvPr id="65" name="文字方塊 64">
            <a:extLst>
              <a:ext uri="{FF2B5EF4-FFF2-40B4-BE49-F238E27FC236}">
                <a16:creationId xmlns:a16="http://schemas.microsoft.com/office/drawing/2014/main" id="{85A924CF-9D13-4415-8577-1B0B54F73FA2}"/>
              </a:ext>
            </a:extLst>
          </p:cNvPr>
          <p:cNvSpPr txBox="1"/>
          <p:nvPr/>
        </p:nvSpPr>
        <p:spPr>
          <a:xfrm>
            <a:off x="11760000" y="6488668"/>
            <a:ext cx="43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16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文字方塊 62">
                <a:extLst>
                  <a:ext uri="{FF2B5EF4-FFF2-40B4-BE49-F238E27FC236}">
                    <a16:creationId xmlns:a16="http://schemas.microsoft.com/office/drawing/2014/main" id="{BB8DCCDC-B2F0-424A-A2AB-8E9A1B94E309}"/>
                  </a:ext>
                </a:extLst>
              </p:cNvPr>
              <p:cNvSpPr txBox="1"/>
              <p:nvPr/>
            </p:nvSpPr>
            <p:spPr>
              <a:xfrm>
                <a:off x="2033864" y="1289334"/>
                <a:ext cx="8124271" cy="10137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zh-TW" alt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zh-TW" altLang="en-US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  <m:sup>
                          <m:r>
                            <a:rPr lang="zh-TW" altLang="en-US" i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zh-TW" altLang="en-US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TW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zh-TW" altLang="en-US" i="0">
                              <a:latin typeface="Cambria Math" panose="02040503050406030204" pitchFamily="18" charset="0"/>
                            </a:rPr>
                            <m:t>,</m:t>
                          </m:r>
                          <m:d>
                            <m:dPr>
                              <m:ctrlPr>
                                <a:rPr lang="zh-TW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zh-TW" altLang="en-US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𝑠h𝑖𝑓𝑡</m:t>
                              </m:r>
                              <m:d>
                                <m:dPr>
                                  <m:ctrlPr>
                                    <a:rPr lang="zh-TW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TW" altLang="en-US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lang="zh-TW" altLang="en-US" i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zh-TW" altLang="en-US" i="1">
                                      <a:latin typeface="Cambria Math" panose="02040503050406030204" pitchFamily="18" charset="0"/>
                                    </a:rPr>
                                    <m:t>𝑁𝑏</m:t>
                                  </m:r>
                                </m:e>
                              </m:d>
                            </m:e>
                          </m:d>
                          <m:r>
                            <a:rPr lang="zh-TW" altLang="en-US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𝑚𝑜𝑑</m:t>
                          </m:r>
                          <m:r>
                            <a:rPr lang="zh-TW" altLang="en-US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𝑁𝑏</m:t>
                          </m:r>
                        </m:sub>
                      </m:sSub>
                      <m:r>
                        <a:rPr lang="zh-TW" altLang="en-US" i="0">
                          <a:latin typeface="Cambria Math" panose="02040503050406030204" pitchFamily="18" charset="0"/>
                        </a:rPr>
                        <m:t>        </m:t>
                      </m:r>
                      <m:r>
                        <a:rPr lang="zh-TW" altLang="en-US" i="1">
                          <a:latin typeface="Cambria Math" panose="02040503050406030204" pitchFamily="18" charset="0"/>
                        </a:rPr>
                        <m:t>𝑓𝑜𝑟</m:t>
                      </m:r>
                      <m:r>
                        <a:rPr lang="zh-TW" altLang="en-US" i="0">
                          <a:latin typeface="Cambria Math" panose="02040503050406030204" pitchFamily="18" charset="0"/>
                        </a:rPr>
                        <m:t> 0&lt;</m:t>
                      </m:r>
                      <m:r>
                        <a:rPr lang="zh-TW" altLang="en-US" i="1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zh-TW" altLang="en-US" i="0">
                          <a:latin typeface="Cambria Math" panose="02040503050406030204" pitchFamily="18" charset="0"/>
                        </a:rPr>
                        <m:t>&lt;4   </m:t>
                      </m:r>
                      <m:r>
                        <a:rPr lang="zh-TW" altLang="en-US" i="1"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lang="zh-TW" altLang="en-US" i="0">
                          <a:latin typeface="Cambria Math" panose="02040503050406030204" pitchFamily="18" charset="0"/>
                        </a:rPr>
                        <m:t>   0≤</m:t>
                      </m:r>
                      <m:r>
                        <a:rPr lang="zh-TW" altLang="en-US" i="1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zh-TW" altLang="en-US" i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zh-TW" altLang="en-US" i="1">
                          <a:latin typeface="Cambria Math" panose="02040503050406030204" pitchFamily="18" charset="0"/>
                        </a:rPr>
                        <m:t>𝑁𝑏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and</m:t>
                      </m:r>
                      <m:r>
                        <m:rPr>
                          <m:nor/>
                        </m:rP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TW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Nb</m:t>
                      </m:r>
                      <m:r>
                        <a:rPr lang="zh-TW" altLang="en-US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4</m:t>
                      </m:r>
                    </m:oMath>
                  </m:oMathPara>
                </a14:m>
                <a:endParaRPr lang="en-US" altLang="zh-TW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smtClean="0">
                          <a:latin typeface="Cambria Math" panose="02040503050406030204" pitchFamily="18" charset="0"/>
                        </a:rPr>
                        <m:t>𝑠h𝑖𝑓𝑡</m:t>
                      </m:r>
                      <m:d>
                        <m:dPr>
                          <m:ctrlPr>
                            <a:rPr lang="zh-TW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i="0">
                              <a:latin typeface="Cambria Math" panose="02040503050406030204" pitchFamily="18" charset="0"/>
                            </a:rPr>
                            <m:t>1,4</m:t>
                          </m:r>
                        </m:e>
                      </m:d>
                      <m:r>
                        <a:rPr lang="zh-TW" altLang="en-US" i="0">
                          <a:latin typeface="Cambria Math" panose="02040503050406030204" pitchFamily="18" charset="0"/>
                        </a:rPr>
                        <m:t>=1 ; </m:t>
                      </m:r>
                      <m:r>
                        <a:rPr lang="zh-TW" altLang="en-US" i="1">
                          <a:latin typeface="Cambria Math" panose="02040503050406030204" pitchFamily="18" charset="0"/>
                        </a:rPr>
                        <m:t>𝑠h𝑖𝑓𝑡</m:t>
                      </m:r>
                      <m:d>
                        <m:dPr>
                          <m:ctrlPr>
                            <a:rPr lang="zh-TW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i="0">
                              <a:latin typeface="Cambria Math" panose="02040503050406030204" pitchFamily="18" charset="0"/>
                            </a:rPr>
                            <m:t>2,4</m:t>
                          </m:r>
                        </m:e>
                      </m:d>
                      <m:r>
                        <a:rPr lang="zh-TW" altLang="en-US" i="0">
                          <a:latin typeface="Cambria Math" panose="02040503050406030204" pitchFamily="18" charset="0"/>
                        </a:rPr>
                        <m:t>=2 ; </m:t>
                      </m:r>
                      <m:r>
                        <a:rPr lang="zh-TW" altLang="en-US" i="1">
                          <a:latin typeface="Cambria Math" panose="02040503050406030204" pitchFamily="18" charset="0"/>
                        </a:rPr>
                        <m:t>𝑠h𝑖𝑓𝑡</m:t>
                      </m:r>
                      <m:d>
                        <m:dPr>
                          <m:ctrlPr>
                            <a:rPr lang="zh-TW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i="0">
                              <a:latin typeface="Cambria Math" panose="02040503050406030204" pitchFamily="18" charset="0"/>
                            </a:rPr>
                            <m:t>3,4</m:t>
                          </m:r>
                        </m:e>
                      </m:d>
                      <m:r>
                        <a:rPr lang="zh-TW" altLang="en-US" i="0">
                          <a:latin typeface="Cambria Math" panose="02040503050406030204" pitchFamily="18" charset="0"/>
                        </a:rPr>
                        <m:t>=3 ; 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63" name="文字方塊 62">
                <a:extLst>
                  <a:ext uri="{FF2B5EF4-FFF2-40B4-BE49-F238E27FC236}">
                    <a16:creationId xmlns:a16="http://schemas.microsoft.com/office/drawing/2014/main" id="{BB8DCCDC-B2F0-424A-A2AB-8E9A1B94E3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3864" y="1289334"/>
                <a:ext cx="8124271" cy="10137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4" name="群組 63">
            <a:extLst>
              <a:ext uri="{FF2B5EF4-FFF2-40B4-BE49-F238E27FC236}">
                <a16:creationId xmlns:a16="http://schemas.microsoft.com/office/drawing/2014/main" id="{17A75010-D73F-4713-B767-ACEFBADF3965}"/>
              </a:ext>
            </a:extLst>
          </p:cNvPr>
          <p:cNvGrpSpPr/>
          <p:nvPr/>
        </p:nvGrpSpPr>
        <p:grpSpPr>
          <a:xfrm>
            <a:off x="2852872" y="3658267"/>
            <a:ext cx="2165626" cy="2164746"/>
            <a:chOff x="1263077" y="5312285"/>
            <a:chExt cx="1446303" cy="1445715"/>
          </a:xfrm>
          <a:noFill/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矩形 65">
                  <a:extLst>
                    <a:ext uri="{FF2B5EF4-FFF2-40B4-BE49-F238E27FC236}">
                      <a16:creationId xmlns:a16="http://schemas.microsoft.com/office/drawing/2014/main" id="{CDA7FAB1-432E-4198-AAE6-2D782166F972}"/>
                    </a:ext>
                  </a:extLst>
                </p:cNvPr>
                <p:cNvSpPr/>
                <p:nvPr/>
              </p:nvSpPr>
              <p:spPr>
                <a:xfrm>
                  <a:off x="1263077" y="5312285"/>
                  <a:ext cx="360000" cy="360000"/>
                </a:xfrm>
                <a:prstGeom prst="rect">
                  <a:avLst/>
                </a:prstGeom>
                <a:grpFill/>
                <a:ln w="127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S</m:t>
                            </m:r>
                          </m:e>
                          <m:sub>
                            <m: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0,0</m:t>
                            </m:r>
                          </m:sub>
                        </m:sSub>
                      </m:oMath>
                    </m:oMathPara>
                  </a14:m>
                  <a:endParaRPr lang="zh-TW" altLang="en-US" sz="1000" dirty="0"/>
                </a:p>
              </p:txBody>
            </p:sp>
          </mc:Choice>
          <mc:Fallback xmlns="">
            <p:sp>
              <p:nvSpPr>
                <p:cNvPr id="182" name="矩形 181">
                  <a:extLst>
                    <a:ext uri="{FF2B5EF4-FFF2-40B4-BE49-F238E27FC236}">
                      <a16:creationId xmlns:a16="http://schemas.microsoft.com/office/drawing/2014/main" id="{05868376-2AEB-439B-8DC4-3F5D0C606F1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63077" y="5312285"/>
                  <a:ext cx="360000" cy="36000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12700">
                  <a:solidFill>
                    <a:srgbClr val="000000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矩形 66">
                  <a:extLst>
                    <a:ext uri="{FF2B5EF4-FFF2-40B4-BE49-F238E27FC236}">
                      <a16:creationId xmlns:a16="http://schemas.microsoft.com/office/drawing/2014/main" id="{2D6E4F8B-1924-45A9-BC68-00D8C00D17C3}"/>
                    </a:ext>
                  </a:extLst>
                </p:cNvPr>
                <p:cNvSpPr/>
                <p:nvPr/>
              </p:nvSpPr>
              <p:spPr>
                <a:xfrm>
                  <a:off x="1624394" y="5312285"/>
                  <a:ext cx="360000" cy="360000"/>
                </a:xfrm>
                <a:prstGeom prst="rect">
                  <a:avLst/>
                </a:prstGeom>
                <a:grpFill/>
                <a:ln w="127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S</m:t>
                            </m:r>
                          </m:e>
                          <m:sub>
                            <m: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0,</m:t>
                            </m:r>
                            <m: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TW" altLang="en-US" sz="1000" dirty="0"/>
                </a:p>
              </p:txBody>
            </p:sp>
          </mc:Choice>
          <mc:Fallback xmlns="">
            <p:sp>
              <p:nvSpPr>
                <p:cNvPr id="183" name="矩形 182">
                  <a:extLst>
                    <a:ext uri="{FF2B5EF4-FFF2-40B4-BE49-F238E27FC236}">
                      <a16:creationId xmlns:a16="http://schemas.microsoft.com/office/drawing/2014/main" id="{81D64839-7C28-425A-9764-017FC70E26E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24394" y="5312285"/>
                  <a:ext cx="360000" cy="36000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12700">
                  <a:solidFill>
                    <a:srgbClr val="000000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矩形 67">
                  <a:extLst>
                    <a:ext uri="{FF2B5EF4-FFF2-40B4-BE49-F238E27FC236}">
                      <a16:creationId xmlns:a16="http://schemas.microsoft.com/office/drawing/2014/main" id="{426A61D5-5160-43D9-B3CE-0BBEC9E667AF}"/>
                    </a:ext>
                  </a:extLst>
                </p:cNvPr>
                <p:cNvSpPr/>
                <p:nvPr/>
              </p:nvSpPr>
              <p:spPr>
                <a:xfrm>
                  <a:off x="1986652" y="5312285"/>
                  <a:ext cx="360000" cy="360000"/>
                </a:xfrm>
                <a:prstGeom prst="rect">
                  <a:avLst/>
                </a:prstGeom>
                <a:grpFill/>
                <a:ln w="127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S</m:t>
                            </m:r>
                          </m:e>
                          <m:sub>
                            <m: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0,</m:t>
                            </m:r>
                            <m: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TW" altLang="en-US" sz="1000" dirty="0"/>
                </a:p>
              </p:txBody>
            </p:sp>
          </mc:Choice>
          <mc:Fallback xmlns="">
            <p:sp>
              <p:nvSpPr>
                <p:cNvPr id="184" name="矩形 183">
                  <a:extLst>
                    <a:ext uri="{FF2B5EF4-FFF2-40B4-BE49-F238E27FC236}">
                      <a16:creationId xmlns:a16="http://schemas.microsoft.com/office/drawing/2014/main" id="{D8EFF4AD-9F0D-4159-8498-28DDFD0562A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86652" y="5312285"/>
                  <a:ext cx="360000" cy="36000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12700">
                  <a:solidFill>
                    <a:srgbClr val="000000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矩形 68">
                  <a:extLst>
                    <a:ext uri="{FF2B5EF4-FFF2-40B4-BE49-F238E27FC236}">
                      <a16:creationId xmlns:a16="http://schemas.microsoft.com/office/drawing/2014/main" id="{E9C18F64-6D4B-42F4-8B3B-D6B1D51BD995}"/>
                    </a:ext>
                  </a:extLst>
                </p:cNvPr>
                <p:cNvSpPr/>
                <p:nvPr/>
              </p:nvSpPr>
              <p:spPr>
                <a:xfrm>
                  <a:off x="2349380" y="5312285"/>
                  <a:ext cx="360000" cy="360000"/>
                </a:xfrm>
                <a:prstGeom prst="rect">
                  <a:avLst/>
                </a:prstGeom>
                <a:grpFill/>
                <a:ln w="127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S</m:t>
                            </m:r>
                          </m:e>
                          <m:sub>
                            <m: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0,</m:t>
                            </m:r>
                            <m: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TW" altLang="en-US" sz="1000" dirty="0"/>
                </a:p>
              </p:txBody>
            </p:sp>
          </mc:Choice>
          <mc:Fallback xmlns="">
            <p:sp>
              <p:nvSpPr>
                <p:cNvPr id="185" name="矩形 184">
                  <a:extLst>
                    <a:ext uri="{FF2B5EF4-FFF2-40B4-BE49-F238E27FC236}">
                      <a16:creationId xmlns:a16="http://schemas.microsoft.com/office/drawing/2014/main" id="{C9D93149-6942-48D8-9F23-21C0ABCDD8F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49380" y="5312285"/>
                  <a:ext cx="360000" cy="36000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 w="12700">
                  <a:solidFill>
                    <a:srgbClr val="000000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矩形 69">
                  <a:extLst>
                    <a:ext uri="{FF2B5EF4-FFF2-40B4-BE49-F238E27FC236}">
                      <a16:creationId xmlns:a16="http://schemas.microsoft.com/office/drawing/2014/main" id="{8A07530E-F7D6-4090-B2B6-C20C10D5AAC8}"/>
                    </a:ext>
                  </a:extLst>
                </p:cNvPr>
                <p:cNvSpPr/>
                <p:nvPr/>
              </p:nvSpPr>
              <p:spPr>
                <a:xfrm>
                  <a:off x="1263806" y="5674190"/>
                  <a:ext cx="360000" cy="360000"/>
                </a:xfrm>
                <a:prstGeom prst="rect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  <a:ln w="127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S</m:t>
                            </m:r>
                          </m:e>
                          <m:sub>
                            <m: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1,0</m:t>
                            </m:r>
                          </m:sub>
                        </m:sSub>
                      </m:oMath>
                    </m:oMathPara>
                  </a14:m>
                  <a:endParaRPr lang="zh-TW" altLang="en-US" sz="1000" dirty="0"/>
                </a:p>
              </p:txBody>
            </p:sp>
          </mc:Choice>
          <mc:Fallback xmlns="">
            <p:sp>
              <p:nvSpPr>
                <p:cNvPr id="186" name="矩形 185">
                  <a:extLst>
                    <a:ext uri="{FF2B5EF4-FFF2-40B4-BE49-F238E27FC236}">
                      <a16:creationId xmlns:a16="http://schemas.microsoft.com/office/drawing/2014/main" id="{1C8C2317-7147-4EEA-BB1C-1493A2071C9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63806" y="5674190"/>
                  <a:ext cx="360000" cy="36000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 w="12700">
                  <a:solidFill>
                    <a:srgbClr val="000000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矩形 70">
                  <a:extLst>
                    <a:ext uri="{FF2B5EF4-FFF2-40B4-BE49-F238E27FC236}">
                      <a16:creationId xmlns:a16="http://schemas.microsoft.com/office/drawing/2014/main" id="{C1EBB52E-DBCC-47FC-BE9A-A0C7F9E02FA6}"/>
                    </a:ext>
                  </a:extLst>
                </p:cNvPr>
                <p:cNvSpPr/>
                <p:nvPr/>
              </p:nvSpPr>
              <p:spPr>
                <a:xfrm>
                  <a:off x="1987381" y="5674190"/>
                  <a:ext cx="360000" cy="360000"/>
                </a:xfrm>
                <a:prstGeom prst="rect">
                  <a:avLst/>
                </a:prstGeom>
                <a:grpFill/>
                <a:ln w="127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S</m:t>
                            </m:r>
                          </m:e>
                          <m:sub>
                            <m: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TW" altLang="en-US" sz="1000" dirty="0"/>
                </a:p>
              </p:txBody>
            </p:sp>
          </mc:Choice>
          <mc:Fallback xmlns="">
            <p:sp>
              <p:nvSpPr>
                <p:cNvPr id="187" name="矩形 186">
                  <a:extLst>
                    <a:ext uri="{FF2B5EF4-FFF2-40B4-BE49-F238E27FC236}">
                      <a16:creationId xmlns:a16="http://schemas.microsoft.com/office/drawing/2014/main" id="{E14D6D31-2391-462B-89FD-CD2CDC9215C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87381" y="5674190"/>
                  <a:ext cx="360000" cy="36000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 w="12700">
                  <a:solidFill>
                    <a:srgbClr val="000000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矩形 71">
                  <a:extLst>
                    <a:ext uri="{FF2B5EF4-FFF2-40B4-BE49-F238E27FC236}">
                      <a16:creationId xmlns:a16="http://schemas.microsoft.com/office/drawing/2014/main" id="{3C8819E6-6E4E-42A1-8CEB-7F84423CB751}"/>
                    </a:ext>
                  </a:extLst>
                </p:cNvPr>
                <p:cNvSpPr/>
                <p:nvPr/>
              </p:nvSpPr>
              <p:spPr>
                <a:xfrm>
                  <a:off x="2348204" y="5674190"/>
                  <a:ext cx="360000" cy="360000"/>
                </a:xfrm>
                <a:prstGeom prst="rect">
                  <a:avLst/>
                </a:prstGeom>
                <a:grpFill/>
                <a:ln w="127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S</m:t>
                            </m:r>
                          </m:e>
                          <m:sub>
                            <m: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TW" altLang="en-US" sz="1000" dirty="0"/>
                </a:p>
              </p:txBody>
            </p:sp>
          </mc:Choice>
          <mc:Fallback xmlns="">
            <p:sp>
              <p:nvSpPr>
                <p:cNvPr id="188" name="矩形 187">
                  <a:extLst>
                    <a:ext uri="{FF2B5EF4-FFF2-40B4-BE49-F238E27FC236}">
                      <a16:creationId xmlns:a16="http://schemas.microsoft.com/office/drawing/2014/main" id="{D6FEB4CD-7D94-4607-B633-42E1DC07912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48204" y="5674190"/>
                  <a:ext cx="360000" cy="360000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 w="12700">
                  <a:solidFill>
                    <a:srgbClr val="000000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矩形 72">
                  <a:extLst>
                    <a:ext uri="{FF2B5EF4-FFF2-40B4-BE49-F238E27FC236}">
                      <a16:creationId xmlns:a16="http://schemas.microsoft.com/office/drawing/2014/main" id="{042696F8-8A59-4518-B63C-DCD00C420B28}"/>
                    </a:ext>
                  </a:extLst>
                </p:cNvPr>
                <p:cNvSpPr/>
                <p:nvPr/>
              </p:nvSpPr>
              <p:spPr>
                <a:xfrm>
                  <a:off x="1263806" y="6036095"/>
                  <a:ext cx="360000" cy="360000"/>
                </a:xfrm>
                <a:prstGeom prst="rect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  <a:ln w="127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S</m:t>
                            </m:r>
                          </m:e>
                          <m:sub>
                            <m: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2,0</m:t>
                            </m:r>
                          </m:sub>
                        </m:sSub>
                      </m:oMath>
                    </m:oMathPara>
                  </a14:m>
                  <a:endParaRPr lang="zh-TW" altLang="en-US" sz="1000" dirty="0"/>
                </a:p>
              </p:txBody>
            </p:sp>
          </mc:Choice>
          <mc:Fallback xmlns="">
            <p:sp>
              <p:nvSpPr>
                <p:cNvPr id="189" name="矩形 188">
                  <a:extLst>
                    <a:ext uri="{FF2B5EF4-FFF2-40B4-BE49-F238E27FC236}">
                      <a16:creationId xmlns:a16="http://schemas.microsoft.com/office/drawing/2014/main" id="{7A4C8763-D30A-4DB8-9459-5E408EFD250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63806" y="6036095"/>
                  <a:ext cx="360000" cy="360000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 w="12700">
                  <a:solidFill>
                    <a:srgbClr val="000000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矩形 73">
                  <a:extLst>
                    <a:ext uri="{FF2B5EF4-FFF2-40B4-BE49-F238E27FC236}">
                      <a16:creationId xmlns:a16="http://schemas.microsoft.com/office/drawing/2014/main" id="{0C345FF5-0B70-413D-B95A-C2AE0B2B22BE}"/>
                    </a:ext>
                  </a:extLst>
                </p:cNvPr>
                <p:cNvSpPr/>
                <p:nvPr/>
              </p:nvSpPr>
              <p:spPr>
                <a:xfrm>
                  <a:off x="1625123" y="6036095"/>
                  <a:ext cx="360000" cy="360000"/>
                </a:xfrm>
                <a:prstGeom prst="rect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  <a:ln w="127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S</m:t>
                            </m:r>
                          </m:e>
                          <m:sub>
                            <m: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TW" altLang="en-US" sz="1000" dirty="0"/>
                </a:p>
              </p:txBody>
            </p:sp>
          </mc:Choice>
          <mc:Fallback xmlns="">
            <p:sp>
              <p:nvSpPr>
                <p:cNvPr id="190" name="矩形 189">
                  <a:extLst>
                    <a:ext uri="{FF2B5EF4-FFF2-40B4-BE49-F238E27FC236}">
                      <a16:creationId xmlns:a16="http://schemas.microsoft.com/office/drawing/2014/main" id="{3B458984-1895-44BA-BD7B-368FB286116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25123" y="6036095"/>
                  <a:ext cx="360000" cy="360000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 w="12700">
                  <a:solidFill>
                    <a:srgbClr val="000000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矩形 74">
                  <a:extLst>
                    <a:ext uri="{FF2B5EF4-FFF2-40B4-BE49-F238E27FC236}">
                      <a16:creationId xmlns:a16="http://schemas.microsoft.com/office/drawing/2014/main" id="{C39129C6-6CEA-4F69-9C44-5A14A2904551}"/>
                    </a:ext>
                  </a:extLst>
                </p:cNvPr>
                <p:cNvSpPr/>
                <p:nvPr/>
              </p:nvSpPr>
              <p:spPr>
                <a:xfrm>
                  <a:off x="1987381" y="6036095"/>
                  <a:ext cx="360000" cy="360000"/>
                </a:xfrm>
                <a:prstGeom prst="rect">
                  <a:avLst/>
                </a:prstGeom>
                <a:grpFill/>
                <a:ln w="127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S</m:t>
                            </m:r>
                          </m:e>
                          <m:sub>
                            <m: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TW" altLang="en-US" sz="1000" dirty="0"/>
                </a:p>
              </p:txBody>
            </p:sp>
          </mc:Choice>
          <mc:Fallback xmlns="">
            <p:sp>
              <p:nvSpPr>
                <p:cNvPr id="191" name="矩形 190">
                  <a:extLst>
                    <a:ext uri="{FF2B5EF4-FFF2-40B4-BE49-F238E27FC236}">
                      <a16:creationId xmlns:a16="http://schemas.microsoft.com/office/drawing/2014/main" id="{C9C21D44-BF1E-4811-824B-2EFE7E2B588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87381" y="6036095"/>
                  <a:ext cx="360000" cy="360000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 w="12700">
                  <a:solidFill>
                    <a:srgbClr val="000000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矩形 75">
                  <a:extLst>
                    <a:ext uri="{FF2B5EF4-FFF2-40B4-BE49-F238E27FC236}">
                      <a16:creationId xmlns:a16="http://schemas.microsoft.com/office/drawing/2014/main" id="{63C97AED-0D1D-48E1-A465-33D7A45D86F9}"/>
                    </a:ext>
                  </a:extLst>
                </p:cNvPr>
                <p:cNvSpPr/>
                <p:nvPr/>
              </p:nvSpPr>
              <p:spPr>
                <a:xfrm>
                  <a:off x="2348204" y="6036095"/>
                  <a:ext cx="360000" cy="360000"/>
                </a:xfrm>
                <a:prstGeom prst="rect">
                  <a:avLst/>
                </a:prstGeom>
                <a:grpFill/>
                <a:ln w="127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S</m:t>
                            </m:r>
                          </m:e>
                          <m:sub>
                            <m: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TW" altLang="en-US" sz="1000" dirty="0"/>
                </a:p>
              </p:txBody>
            </p:sp>
          </mc:Choice>
          <mc:Fallback xmlns="">
            <p:sp>
              <p:nvSpPr>
                <p:cNvPr id="192" name="矩形 191">
                  <a:extLst>
                    <a:ext uri="{FF2B5EF4-FFF2-40B4-BE49-F238E27FC236}">
                      <a16:creationId xmlns:a16="http://schemas.microsoft.com/office/drawing/2014/main" id="{AB1B7AC4-6757-4C52-987C-37DCF286A09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48204" y="6036095"/>
                  <a:ext cx="360000" cy="360000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  <a:ln w="12700">
                  <a:solidFill>
                    <a:srgbClr val="000000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矩形 76">
                  <a:extLst>
                    <a:ext uri="{FF2B5EF4-FFF2-40B4-BE49-F238E27FC236}">
                      <a16:creationId xmlns:a16="http://schemas.microsoft.com/office/drawing/2014/main" id="{B350B27F-4F0A-497A-BBDB-E23C48C7A8E4}"/>
                    </a:ext>
                  </a:extLst>
                </p:cNvPr>
                <p:cNvSpPr/>
                <p:nvPr/>
              </p:nvSpPr>
              <p:spPr>
                <a:xfrm>
                  <a:off x="1263806" y="6398000"/>
                  <a:ext cx="360000" cy="360000"/>
                </a:xfrm>
                <a:prstGeom prst="rect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  <a:ln w="127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S</m:t>
                            </m:r>
                          </m:e>
                          <m:sub>
                            <m: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3,0</m:t>
                            </m:r>
                          </m:sub>
                        </m:sSub>
                      </m:oMath>
                    </m:oMathPara>
                  </a14:m>
                  <a:endParaRPr lang="zh-TW" altLang="en-US" sz="1000" dirty="0"/>
                </a:p>
              </p:txBody>
            </p:sp>
          </mc:Choice>
          <mc:Fallback xmlns="">
            <p:sp>
              <p:nvSpPr>
                <p:cNvPr id="193" name="矩形 192">
                  <a:extLst>
                    <a:ext uri="{FF2B5EF4-FFF2-40B4-BE49-F238E27FC236}">
                      <a16:creationId xmlns:a16="http://schemas.microsoft.com/office/drawing/2014/main" id="{89072C06-AF49-45DA-9FA8-DBAB0634EAF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63806" y="6398000"/>
                  <a:ext cx="360000" cy="360000"/>
                </a:xfrm>
                <a:prstGeom prst="rect">
                  <a:avLst/>
                </a:prstGeom>
                <a:blipFill>
                  <a:blip r:embed="rId25"/>
                  <a:stretch>
                    <a:fillRect/>
                  </a:stretch>
                </a:blipFill>
                <a:ln w="12700">
                  <a:solidFill>
                    <a:srgbClr val="000000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矩形 77">
                  <a:extLst>
                    <a:ext uri="{FF2B5EF4-FFF2-40B4-BE49-F238E27FC236}">
                      <a16:creationId xmlns:a16="http://schemas.microsoft.com/office/drawing/2014/main" id="{4A103D53-E9B4-4709-92C5-8217DBAB4A10}"/>
                    </a:ext>
                  </a:extLst>
                </p:cNvPr>
                <p:cNvSpPr/>
                <p:nvPr/>
              </p:nvSpPr>
              <p:spPr>
                <a:xfrm>
                  <a:off x="1625123" y="6398000"/>
                  <a:ext cx="360000" cy="360000"/>
                </a:xfrm>
                <a:prstGeom prst="rect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  <a:ln w="127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S</m:t>
                            </m:r>
                          </m:e>
                          <m:sub>
                            <m: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TW" altLang="en-US" sz="1000" dirty="0"/>
                </a:p>
              </p:txBody>
            </p:sp>
          </mc:Choice>
          <mc:Fallback xmlns="">
            <p:sp>
              <p:nvSpPr>
                <p:cNvPr id="194" name="矩形 193">
                  <a:extLst>
                    <a:ext uri="{FF2B5EF4-FFF2-40B4-BE49-F238E27FC236}">
                      <a16:creationId xmlns:a16="http://schemas.microsoft.com/office/drawing/2014/main" id="{A6B35A71-235C-447F-BA17-22F66288538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25123" y="6398000"/>
                  <a:ext cx="360000" cy="360000"/>
                </a:xfrm>
                <a:prstGeom prst="rect">
                  <a:avLst/>
                </a:prstGeom>
                <a:blipFill>
                  <a:blip r:embed="rId26"/>
                  <a:stretch>
                    <a:fillRect/>
                  </a:stretch>
                </a:blipFill>
                <a:ln w="12700">
                  <a:solidFill>
                    <a:srgbClr val="000000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矩形 78">
                  <a:extLst>
                    <a:ext uri="{FF2B5EF4-FFF2-40B4-BE49-F238E27FC236}">
                      <a16:creationId xmlns:a16="http://schemas.microsoft.com/office/drawing/2014/main" id="{ABD92C18-1073-479F-90EB-1618C751DA8E}"/>
                    </a:ext>
                  </a:extLst>
                </p:cNvPr>
                <p:cNvSpPr/>
                <p:nvPr/>
              </p:nvSpPr>
              <p:spPr>
                <a:xfrm>
                  <a:off x="1987381" y="6398000"/>
                  <a:ext cx="360000" cy="360000"/>
                </a:xfrm>
                <a:prstGeom prst="rect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  <a:ln w="127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S</m:t>
                            </m:r>
                          </m:e>
                          <m:sub>
                            <m: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TW" altLang="en-US" sz="1000" dirty="0"/>
                </a:p>
              </p:txBody>
            </p:sp>
          </mc:Choice>
          <mc:Fallback xmlns="">
            <p:sp>
              <p:nvSpPr>
                <p:cNvPr id="195" name="矩形 194">
                  <a:extLst>
                    <a:ext uri="{FF2B5EF4-FFF2-40B4-BE49-F238E27FC236}">
                      <a16:creationId xmlns:a16="http://schemas.microsoft.com/office/drawing/2014/main" id="{F1FFACB1-3931-489D-BA3E-252C403F101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87381" y="6398000"/>
                  <a:ext cx="360000" cy="360000"/>
                </a:xfrm>
                <a:prstGeom prst="rect">
                  <a:avLst/>
                </a:prstGeom>
                <a:blipFill>
                  <a:blip r:embed="rId27"/>
                  <a:stretch>
                    <a:fillRect/>
                  </a:stretch>
                </a:blipFill>
                <a:ln w="12700">
                  <a:solidFill>
                    <a:srgbClr val="000000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矩形 79">
                  <a:extLst>
                    <a:ext uri="{FF2B5EF4-FFF2-40B4-BE49-F238E27FC236}">
                      <a16:creationId xmlns:a16="http://schemas.microsoft.com/office/drawing/2014/main" id="{9F78AD32-D817-4ED5-8924-71D2F5C51034}"/>
                    </a:ext>
                  </a:extLst>
                </p:cNvPr>
                <p:cNvSpPr/>
                <p:nvPr/>
              </p:nvSpPr>
              <p:spPr>
                <a:xfrm>
                  <a:off x="2348204" y="6398000"/>
                  <a:ext cx="360000" cy="360000"/>
                </a:xfrm>
                <a:prstGeom prst="rect">
                  <a:avLst/>
                </a:prstGeom>
                <a:grpFill/>
                <a:ln w="127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S</m:t>
                            </m:r>
                          </m:e>
                          <m:sub>
                            <m: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TW" altLang="en-US" sz="1000" dirty="0"/>
                </a:p>
              </p:txBody>
            </p:sp>
          </mc:Choice>
          <mc:Fallback xmlns="">
            <p:sp>
              <p:nvSpPr>
                <p:cNvPr id="196" name="矩形 195">
                  <a:extLst>
                    <a:ext uri="{FF2B5EF4-FFF2-40B4-BE49-F238E27FC236}">
                      <a16:creationId xmlns:a16="http://schemas.microsoft.com/office/drawing/2014/main" id="{29D63C4F-8F80-4351-BEF6-810DE889EDF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48204" y="6398000"/>
                  <a:ext cx="360000" cy="360000"/>
                </a:xfrm>
                <a:prstGeom prst="rect">
                  <a:avLst/>
                </a:prstGeom>
                <a:blipFill>
                  <a:blip r:embed="rId28"/>
                  <a:stretch>
                    <a:fillRect/>
                  </a:stretch>
                </a:blipFill>
                <a:ln w="12700">
                  <a:solidFill>
                    <a:srgbClr val="000000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矩形 80">
                  <a:extLst>
                    <a:ext uri="{FF2B5EF4-FFF2-40B4-BE49-F238E27FC236}">
                      <a16:creationId xmlns:a16="http://schemas.microsoft.com/office/drawing/2014/main" id="{A684CB3B-7DB3-4483-9080-1C596733174E}"/>
                    </a:ext>
                  </a:extLst>
                </p:cNvPr>
                <p:cNvSpPr/>
                <p:nvPr/>
              </p:nvSpPr>
              <p:spPr>
                <a:xfrm>
                  <a:off x="1624488" y="5674825"/>
                  <a:ext cx="360000" cy="360000"/>
                </a:xfrm>
                <a:prstGeom prst="rect">
                  <a:avLst/>
                </a:prstGeom>
                <a:grpFill/>
                <a:ln w="127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S</m:t>
                            </m:r>
                          </m:e>
                          <m:sub>
                            <m: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1,</m:t>
                            </m:r>
                            <m:r>
                              <a:rPr lang="en-US" altLang="zh-TW" sz="1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TW" altLang="en-US" sz="1000" dirty="0"/>
                </a:p>
              </p:txBody>
            </p:sp>
          </mc:Choice>
          <mc:Fallback xmlns="">
            <p:sp>
              <p:nvSpPr>
                <p:cNvPr id="197" name="矩形 196">
                  <a:extLst>
                    <a:ext uri="{FF2B5EF4-FFF2-40B4-BE49-F238E27FC236}">
                      <a16:creationId xmlns:a16="http://schemas.microsoft.com/office/drawing/2014/main" id="{F9C3EF39-C46F-446C-A846-ABEA4B32440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24488" y="5674825"/>
                  <a:ext cx="360000" cy="360000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  <a:ln w="12700">
                  <a:solidFill>
                    <a:srgbClr val="000000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2" name="群組 81">
            <a:extLst>
              <a:ext uri="{FF2B5EF4-FFF2-40B4-BE49-F238E27FC236}">
                <a16:creationId xmlns:a16="http://schemas.microsoft.com/office/drawing/2014/main" id="{772E2420-1EE6-4B31-896B-56BD212A7325}"/>
              </a:ext>
            </a:extLst>
          </p:cNvPr>
          <p:cNvGrpSpPr/>
          <p:nvPr/>
        </p:nvGrpSpPr>
        <p:grpSpPr>
          <a:xfrm>
            <a:off x="7176757" y="3658267"/>
            <a:ext cx="2165626" cy="539047"/>
            <a:chOff x="7176757" y="3658267"/>
            <a:chExt cx="2165626" cy="53904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矩形 82">
                  <a:extLst>
                    <a:ext uri="{FF2B5EF4-FFF2-40B4-BE49-F238E27FC236}">
                      <a16:creationId xmlns:a16="http://schemas.microsoft.com/office/drawing/2014/main" id="{CD3EF8BB-747A-46F9-A32B-40E1B1E49162}"/>
                    </a:ext>
                  </a:extLst>
                </p:cNvPr>
                <p:cNvSpPr/>
                <p:nvPr/>
              </p:nvSpPr>
              <p:spPr>
                <a:xfrm>
                  <a:off x="7176757" y="3658267"/>
                  <a:ext cx="539047" cy="539047"/>
                </a:xfrm>
                <a:prstGeom prst="rect">
                  <a:avLst/>
                </a:prstGeom>
                <a:noFill/>
                <a:ln w="127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S</m:t>
                            </m:r>
                          </m:e>
                          <m:sub>
                            <m: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0,0</m:t>
                            </m:r>
                          </m:sub>
                        </m:sSub>
                      </m:oMath>
                    </m:oMathPara>
                  </a14:m>
                  <a:endParaRPr lang="zh-TW" altLang="en-US" sz="1000" dirty="0"/>
                </a:p>
              </p:txBody>
            </p:sp>
          </mc:Choice>
          <mc:Fallback xmlns="">
            <p:sp>
              <p:nvSpPr>
                <p:cNvPr id="208" name="矩形 207">
                  <a:extLst>
                    <a:ext uri="{FF2B5EF4-FFF2-40B4-BE49-F238E27FC236}">
                      <a16:creationId xmlns:a16="http://schemas.microsoft.com/office/drawing/2014/main" id="{81D2FD54-1202-47C5-A315-6B204370F64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76757" y="3658267"/>
                  <a:ext cx="539047" cy="539047"/>
                </a:xfrm>
                <a:prstGeom prst="rect">
                  <a:avLst/>
                </a:prstGeom>
                <a:blipFill>
                  <a:blip r:embed="rId29"/>
                  <a:stretch>
                    <a:fillRect/>
                  </a:stretch>
                </a:blipFill>
                <a:ln w="12700">
                  <a:solidFill>
                    <a:srgbClr val="000000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矩形 83">
                  <a:extLst>
                    <a:ext uri="{FF2B5EF4-FFF2-40B4-BE49-F238E27FC236}">
                      <a16:creationId xmlns:a16="http://schemas.microsoft.com/office/drawing/2014/main" id="{D775A646-506C-43E1-B0E6-69D2ADCAC73F}"/>
                    </a:ext>
                  </a:extLst>
                </p:cNvPr>
                <p:cNvSpPr/>
                <p:nvPr/>
              </p:nvSpPr>
              <p:spPr>
                <a:xfrm>
                  <a:off x="7717776" y="3658267"/>
                  <a:ext cx="539047" cy="539047"/>
                </a:xfrm>
                <a:prstGeom prst="rect">
                  <a:avLst/>
                </a:prstGeom>
                <a:noFill/>
                <a:ln w="127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S</m:t>
                            </m:r>
                          </m:e>
                          <m:sub>
                            <m: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0,</m:t>
                            </m:r>
                            <m: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TW" altLang="en-US" sz="1000" dirty="0"/>
                </a:p>
              </p:txBody>
            </p:sp>
          </mc:Choice>
          <mc:Fallback xmlns="">
            <p:sp>
              <p:nvSpPr>
                <p:cNvPr id="209" name="矩形 208">
                  <a:extLst>
                    <a:ext uri="{FF2B5EF4-FFF2-40B4-BE49-F238E27FC236}">
                      <a16:creationId xmlns:a16="http://schemas.microsoft.com/office/drawing/2014/main" id="{67F4D7C5-8BEC-46E1-BC3A-4B803B5758D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17776" y="3658267"/>
                  <a:ext cx="539047" cy="539047"/>
                </a:xfrm>
                <a:prstGeom prst="rect">
                  <a:avLst/>
                </a:prstGeom>
                <a:blipFill>
                  <a:blip r:embed="rId30"/>
                  <a:stretch>
                    <a:fillRect/>
                  </a:stretch>
                </a:blipFill>
                <a:ln w="12700">
                  <a:solidFill>
                    <a:srgbClr val="000000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矩形 84">
                  <a:extLst>
                    <a:ext uri="{FF2B5EF4-FFF2-40B4-BE49-F238E27FC236}">
                      <a16:creationId xmlns:a16="http://schemas.microsoft.com/office/drawing/2014/main" id="{CDDB922C-6138-4DA9-A8D9-7264E0FA4473}"/>
                    </a:ext>
                  </a:extLst>
                </p:cNvPr>
                <p:cNvSpPr/>
                <p:nvPr/>
              </p:nvSpPr>
              <p:spPr>
                <a:xfrm>
                  <a:off x="8260204" y="3658267"/>
                  <a:ext cx="539047" cy="539047"/>
                </a:xfrm>
                <a:prstGeom prst="rect">
                  <a:avLst/>
                </a:prstGeom>
                <a:noFill/>
                <a:ln w="127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S</m:t>
                            </m:r>
                          </m:e>
                          <m:sub>
                            <m: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0,</m:t>
                            </m:r>
                            <m: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TW" altLang="en-US" sz="1000" dirty="0"/>
                </a:p>
              </p:txBody>
            </p:sp>
          </mc:Choice>
          <mc:Fallback xmlns="">
            <p:sp>
              <p:nvSpPr>
                <p:cNvPr id="210" name="矩形 209">
                  <a:extLst>
                    <a:ext uri="{FF2B5EF4-FFF2-40B4-BE49-F238E27FC236}">
                      <a16:creationId xmlns:a16="http://schemas.microsoft.com/office/drawing/2014/main" id="{85B0195C-2C3C-4D76-9D73-0D21CA6EABF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60204" y="3658267"/>
                  <a:ext cx="539047" cy="539047"/>
                </a:xfrm>
                <a:prstGeom prst="rect">
                  <a:avLst/>
                </a:prstGeom>
                <a:blipFill>
                  <a:blip r:embed="rId31"/>
                  <a:stretch>
                    <a:fillRect/>
                  </a:stretch>
                </a:blipFill>
                <a:ln w="12700">
                  <a:solidFill>
                    <a:srgbClr val="000000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" name="矩形 85">
                  <a:extLst>
                    <a:ext uri="{FF2B5EF4-FFF2-40B4-BE49-F238E27FC236}">
                      <a16:creationId xmlns:a16="http://schemas.microsoft.com/office/drawing/2014/main" id="{94F50BE3-B9DC-403D-BFD3-8035844ECBCB}"/>
                    </a:ext>
                  </a:extLst>
                </p:cNvPr>
                <p:cNvSpPr/>
                <p:nvPr/>
              </p:nvSpPr>
              <p:spPr>
                <a:xfrm>
                  <a:off x="8803336" y="3658267"/>
                  <a:ext cx="539047" cy="539047"/>
                </a:xfrm>
                <a:prstGeom prst="rect">
                  <a:avLst/>
                </a:prstGeom>
                <a:noFill/>
                <a:ln w="127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S</m:t>
                            </m:r>
                          </m:e>
                          <m:sub>
                            <m: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0,</m:t>
                            </m:r>
                            <m: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TW" altLang="en-US" sz="1000" dirty="0"/>
                </a:p>
              </p:txBody>
            </p:sp>
          </mc:Choice>
          <mc:Fallback xmlns="">
            <p:sp>
              <p:nvSpPr>
                <p:cNvPr id="211" name="矩形 210">
                  <a:extLst>
                    <a:ext uri="{FF2B5EF4-FFF2-40B4-BE49-F238E27FC236}">
                      <a16:creationId xmlns:a16="http://schemas.microsoft.com/office/drawing/2014/main" id="{8B51ACEE-55C7-4D6E-9808-F286A2B099E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03336" y="3658267"/>
                  <a:ext cx="539047" cy="539047"/>
                </a:xfrm>
                <a:prstGeom prst="rect">
                  <a:avLst/>
                </a:prstGeom>
                <a:blipFill>
                  <a:blip r:embed="rId32"/>
                  <a:stretch>
                    <a:fillRect/>
                  </a:stretch>
                </a:blipFill>
                <a:ln w="12700">
                  <a:solidFill>
                    <a:srgbClr val="000000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矩形 86">
                <a:extLst>
                  <a:ext uri="{FF2B5EF4-FFF2-40B4-BE49-F238E27FC236}">
                    <a16:creationId xmlns:a16="http://schemas.microsoft.com/office/drawing/2014/main" id="{4B7CF6AE-012F-458D-BD04-8D7A8C91F63E}"/>
                  </a:ext>
                </a:extLst>
              </p:cNvPr>
              <p:cNvSpPr/>
              <p:nvPr/>
            </p:nvSpPr>
            <p:spPr>
              <a:xfrm>
                <a:off x="7177849" y="4200167"/>
                <a:ext cx="539047" cy="539047"/>
              </a:xfrm>
              <a:prstGeom prst="rect">
                <a:avLst/>
              </a:prstGeom>
              <a:noFill/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1000" dirty="0"/>
              </a:p>
            </p:txBody>
          </p:sp>
        </mc:Choice>
        <mc:Fallback xmlns="">
          <p:sp>
            <p:nvSpPr>
              <p:cNvPr id="87" name="矩形 86">
                <a:extLst>
                  <a:ext uri="{FF2B5EF4-FFF2-40B4-BE49-F238E27FC236}">
                    <a16:creationId xmlns:a16="http://schemas.microsoft.com/office/drawing/2014/main" id="{4B7CF6AE-012F-458D-BD04-8D7A8C91F6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7849" y="4200167"/>
                <a:ext cx="539047" cy="539047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矩形 87">
                <a:extLst>
                  <a:ext uri="{FF2B5EF4-FFF2-40B4-BE49-F238E27FC236}">
                    <a16:creationId xmlns:a16="http://schemas.microsoft.com/office/drawing/2014/main" id="{90EE66B2-1FF2-40AC-9737-5BE22FCD154E}"/>
                  </a:ext>
                </a:extLst>
              </p:cNvPr>
              <p:cNvSpPr/>
              <p:nvPr/>
            </p:nvSpPr>
            <p:spPr>
              <a:xfrm>
                <a:off x="8261296" y="4200167"/>
                <a:ext cx="539047" cy="539047"/>
              </a:xfrm>
              <a:prstGeom prst="rect">
                <a:avLst/>
              </a:prstGeom>
              <a:noFill/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1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1000" dirty="0"/>
              </a:p>
            </p:txBody>
          </p:sp>
        </mc:Choice>
        <mc:Fallback xmlns="">
          <p:sp>
            <p:nvSpPr>
              <p:cNvPr id="88" name="矩形 87">
                <a:extLst>
                  <a:ext uri="{FF2B5EF4-FFF2-40B4-BE49-F238E27FC236}">
                    <a16:creationId xmlns:a16="http://schemas.microsoft.com/office/drawing/2014/main" id="{90EE66B2-1FF2-40AC-9737-5BE22FCD15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1296" y="4200167"/>
                <a:ext cx="539047" cy="539047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矩形 88">
                <a:extLst>
                  <a:ext uri="{FF2B5EF4-FFF2-40B4-BE49-F238E27FC236}">
                    <a16:creationId xmlns:a16="http://schemas.microsoft.com/office/drawing/2014/main" id="{E9E03167-6000-4A8C-A9EE-B310727C7BAE}"/>
                  </a:ext>
                </a:extLst>
              </p:cNvPr>
              <p:cNvSpPr/>
              <p:nvPr/>
            </p:nvSpPr>
            <p:spPr>
              <a:xfrm>
                <a:off x="8801575" y="4200167"/>
                <a:ext cx="539047" cy="539047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1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TW" altLang="en-US" sz="1000" dirty="0"/>
              </a:p>
            </p:txBody>
          </p:sp>
        </mc:Choice>
        <mc:Fallback xmlns="">
          <p:sp>
            <p:nvSpPr>
              <p:cNvPr id="89" name="矩形 88">
                <a:extLst>
                  <a:ext uri="{FF2B5EF4-FFF2-40B4-BE49-F238E27FC236}">
                    <a16:creationId xmlns:a16="http://schemas.microsoft.com/office/drawing/2014/main" id="{E9E03167-6000-4A8C-A9EE-B310727C7B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1575" y="4200167"/>
                <a:ext cx="539047" cy="539047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矩形 89">
                <a:extLst>
                  <a:ext uri="{FF2B5EF4-FFF2-40B4-BE49-F238E27FC236}">
                    <a16:creationId xmlns:a16="http://schemas.microsoft.com/office/drawing/2014/main" id="{03E9A827-6F54-4786-9F1F-43A55B53AAD7}"/>
                  </a:ext>
                </a:extLst>
              </p:cNvPr>
              <p:cNvSpPr/>
              <p:nvPr/>
            </p:nvSpPr>
            <p:spPr>
              <a:xfrm>
                <a:off x="7177849" y="4742066"/>
                <a:ext cx="539047" cy="539047"/>
              </a:xfrm>
              <a:prstGeom prst="rect">
                <a:avLst/>
              </a:prstGeom>
              <a:noFill/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2,</m:t>
                          </m:r>
                          <m: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1000" dirty="0"/>
              </a:p>
            </p:txBody>
          </p:sp>
        </mc:Choice>
        <mc:Fallback xmlns="">
          <p:sp>
            <p:nvSpPr>
              <p:cNvPr id="90" name="矩形 89">
                <a:extLst>
                  <a:ext uri="{FF2B5EF4-FFF2-40B4-BE49-F238E27FC236}">
                    <a16:creationId xmlns:a16="http://schemas.microsoft.com/office/drawing/2014/main" id="{03E9A827-6F54-4786-9F1F-43A55B53AA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7849" y="4742066"/>
                <a:ext cx="539047" cy="539047"/>
              </a:xfrm>
              <a:prstGeom prst="rect">
                <a:avLst/>
              </a:prstGeom>
              <a:blipFill>
                <a:blip r:embed="rId36"/>
                <a:stretch>
                  <a:fillRect/>
                </a:stretch>
              </a:blip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矩形 90">
                <a:extLst>
                  <a:ext uri="{FF2B5EF4-FFF2-40B4-BE49-F238E27FC236}">
                    <a16:creationId xmlns:a16="http://schemas.microsoft.com/office/drawing/2014/main" id="{05A71ECC-7119-4B9D-B356-5F3F45DBE507}"/>
                  </a:ext>
                </a:extLst>
              </p:cNvPr>
              <p:cNvSpPr/>
              <p:nvPr/>
            </p:nvSpPr>
            <p:spPr>
              <a:xfrm>
                <a:off x="7718868" y="4742066"/>
                <a:ext cx="539047" cy="539047"/>
              </a:xfrm>
              <a:prstGeom prst="rect">
                <a:avLst/>
              </a:prstGeom>
              <a:noFill/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1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1000" dirty="0"/>
              </a:p>
            </p:txBody>
          </p:sp>
        </mc:Choice>
        <mc:Fallback xmlns="">
          <p:sp>
            <p:nvSpPr>
              <p:cNvPr id="91" name="矩形 90">
                <a:extLst>
                  <a:ext uri="{FF2B5EF4-FFF2-40B4-BE49-F238E27FC236}">
                    <a16:creationId xmlns:a16="http://schemas.microsoft.com/office/drawing/2014/main" id="{05A71ECC-7119-4B9D-B356-5F3F45DBE5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8868" y="4742066"/>
                <a:ext cx="539047" cy="539047"/>
              </a:xfrm>
              <a:prstGeom prst="rect">
                <a:avLst/>
              </a:prstGeom>
              <a:blipFill>
                <a:blip r:embed="rId37"/>
                <a:stretch>
                  <a:fillRect/>
                </a:stretch>
              </a:blip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矩形 91">
                <a:extLst>
                  <a:ext uri="{FF2B5EF4-FFF2-40B4-BE49-F238E27FC236}">
                    <a16:creationId xmlns:a16="http://schemas.microsoft.com/office/drawing/2014/main" id="{F29DD499-6C2A-4353-BB4B-6D10A2291FCC}"/>
                  </a:ext>
                </a:extLst>
              </p:cNvPr>
              <p:cNvSpPr/>
              <p:nvPr/>
            </p:nvSpPr>
            <p:spPr>
              <a:xfrm>
                <a:off x="8261296" y="4742066"/>
                <a:ext cx="539047" cy="539047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1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TW" altLang="en-US" sz="1000" dirty="0"/>
              </a:p>
            </p:txBody>
          </p:sp>
        </mc:Choice>
        <mc:Fallback xmlns="">
          <p:sp>
            <p:nvSpPr>
              <p:cNvPr id="92" name="矩形 91">
                <a:extLst>
                  <a:ext uri="{FF2B5EF4-FFF2-40B4-BE49-F238E27FC236}">
                    <a16:creationId xmlns:a16="http://schemas.microsoft.com/office/drawing/2014/main" id="{F29DD499-6C2A-4353-BB4B-6D10A2291F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1296" y="4742066"/>
                <a:ext cx="539047" cy="539047"/>
              </a:xfrm>
              <a:prstGeom prst="rect">
                <a:avLst/>
              </a:prstGeom>
              <a:blipFill>
                <a:blip r:embed="rId38"/>
                <a:stretch>
                  <a:fillRect/>
                </a:stretch>
              </a:blip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矩形 92">
                <a:extLst>
                  <a:ext uri="{FF2B5EF4-FFF2-40B4-BE49-F238E27FC236}">
                    <a16:creationId xmlns:a16="http://schemas.microsoft.com/office/drawing/2014/main" id="{A172F66C-0465-44C6-9040-D33DDD162DF2}"/>
                  </a:ext>
                </a:extLst>
              </p:cNvPr>
              <p:cNvSpPr/>
              <p:nvPr/>
            </p:nvSpPr>
            <p:spPr>
              <a:xfrm>
                <a:off x="8801575" y="4742066"/>
                <a:ext cx="539047" cy="539047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1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1000" dirty="0"/>
              </a:p>
            </p:txBody>
          </p:sp>
        </mc:Choice>
        <mc:Fallback xmlns="">
          <p:sp>
            <p:nvSpPr>
              <p:cNvPr id="93" name="矩形 92">
                <a:extLst>
                  <a:ext uri="{FF2B5EF4-FFF2-40B4-BE49-F238E27FC236}">
                    <a16:creationId xmlns:a16="http://schemas.microsoft.com/office/drawing/2014/main" id="{A172F66C-0465-44C6-9040-D33DDD162D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1575" y="4742066"/>
                <a:ext cx="539047" cy="539047"/>
              </a:xfrm>
              <a:prstGeom prst="rect">
                <a:avLst/>
              </a:prstGeom>
              <a:blipFill>
                <a:blip r:embed="rId39"/>
                <a:stretch>
                  <a:fillRect/>
                </a:stretch>
              </a:blip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矩形 93">
                <a:extLst>
                  <a:ext uri="{FF2B5EF4-FFF2-40B4-BE49-F238E27FC236}">
                    <a16:creationId xmlns:a16="http://schemas.microsoft.com/office/drawing/2014/main" id="{7972D3CC-9BD3-4D29-A860-FEC35F09ABBD}"/>
                  </a:ext>
                </a:extLst>
              </p:cNvPr>
              <p:cNvSpPr/>
              <p:nvPr/>
            </p:nvSpPr>
            <p:spPr>
              <a:xfrm>
                <a:off x="7177849" y="5283966"/>
                <a:ext cx="539047" cy="539047"/>
              </a:xfrm>
              <a:prstGeom prst="rect">
                <a:avLst/>
              </a:prstGeom>
              <a:noFill/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3,</m:t>
                          </m:r>
                          <m: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1000" dirty="0"/>
              </a:p>
            </p:txBody>
          </p:sp>
        </mc:Choice>
        <mc:Fallback xmlns="">
          <p:sp>
            <p:nvSpPr>
              <p:cNvPr id="94" name="矩形 93">
                <a:extLst>
                  <a:ext uri="{FF2B5EF4-FFF2-40B4-BE49-F238E27FC236}">
                    <a16:creationId xmlns:a16="http://schemas.microsoft.com/office/drawing/2014/main" id="{7972D3CC-9BD3-4D29-A860-FEC35F09AB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7849" y="5283966"/>
                <a:ext cx="539047" cy="539047"/>
              </a:xfrm>
              <a:prstGeom prst="rect">
                <a:avLst/>
              </a:prstGeom>
              <a:blipFill>
                <a:blip r:embed="rId40"/>
                <a:stretch>
                  <a:fillRect/>
                </a:stretch>
              </a:blip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矩形 94">
                <a:extLst>
                  <a:ext uri="{FF2B5EF4-FFF2-40B4-BE49-F238E27FC236}">
                    <a16:creationId xmlns:a16="http://schemas.microsoft.com/office/drawing/2014/main" id="{8002085C-539B-42CB-A315-4AD9603EC592}"/>
                  </a:ext>
                </a:extLst>
              </p:cNvPr>
              <p:cNvSpPr/>
              <p:nvPr/>
            </p:nvSpPr>
            <p:spPr>
              <a:xfrm>
                <a:off x="7718868" y="5283966"/>
                <a:ext cx="539047" cy="539047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1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TW" altLang="en-US" sz="1000" dirty="0"/>
              </a:p>
            </p:txBody>
          </p:sp>
        </mc:Choice>
        <mc:Fallback xmlns="">
          <p:sp>
            <p:nvSpPr>
              <p:cNvPr id="95" name="矩形 94">
                <a:extLst>
                  <a:ext uri="{FF2B5EF4-FFF2-40B4-BE49-F238E27FC236}">
                    <a16:creationId xmlns:a16="http://schemas.microsoft.com/office/drawing/2014/main" id="{8002085C-539B-42CB-A315-4AD9603EC5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8868" y="5283966"/>
                <a:ext cx="539047" cy="539047"/>
              </a:xfrm>
              <a:prstGeom prst="rect">
                <a:avLst/>
              </a:prstGeom>
              <a:blipFill>
                <a:blip r:embed="rId41"/>
                <a:stretch>
                  <a:fillRect/>
                </a:stretch>
              </a:blip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矩形 95">
                <a:extLst>
                  <a:ext uri="{FF2B5EF4-FFF2-40B4-BE49-F238E27FC236}">
                    <a16:creationId xmlns:a16="http://schemas.microsoft.com/office/drawing/2014/main" id="{A7B09AC0-4BCA-4AF0-AAE4-CC9C0DB87044}"/>
                  </a:ext>
                </a:extLst>
              </p:cNvPr>
              <p:cNvSpPr/>
              <p:nvPr/>
            </p:nvSpPr>
            <p:spPr>
              <a:xfrm>
                <a:off x="8261296" y="5283966"/>
                <a:ext cx="539047" cy="539047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1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1000" dirty="0"/>
              </a:p>
            </p:txBody>
          </p:sp>
        </mc:Choice>
        <mc:Fallback xmlns="">
          <p:sp>
            <p:nvSpPr>
              <p:cNvPr id="96" name="矩形 95">
                <a:extLst>
                  <a:ext uri="{FF2B5EF4-FFF2-40B4-BE49-F238E27FC236}">
                    <a16:creationId xmlns:a16="http://schemas.microsoft.com/office/drawing/2014/main" id="{A7B09AC0-4BCA-4AF0-AAE4-CC9C0DB870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1296" y="5283966"/>
                <a:ext cx="539047" cy="539047"/>
              </a:xfrm>
              <a:prstGeom prst="rect">
                <a:avLst/>
              </a:prstGeom>
              <a:blipFill>
                <a:blip r:embed="rId42"/>
                <a:stretch>
                  <a:fillRect/>
                </a:stretch>
              </a:blip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矩形 96">
                <a:extLst>
                  <a:ext uri="{FF2B5EF4-FFF2-40B4-BE49-F238E27FC236}">
                    <a16:creationId xmlns:a16="http://schemas.microsoft.com/office/drawing/2014/main" id="{421BF529-0A7A-449B-962F-2D10298D5DE3}"/>
                  </a:ext>
                </a:extLst>
              </p:cNvPr>
              <p:cNvSpPr/>
              <p:nvPr/>
            </p:nvSpPr>
            <p:spPr>
              <a:xfrm>
                <a:off x="8801575" y="5283966"/>
                <a:ext cx="539047" cy="539047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1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1000" dirty="0"/>
              </a:p>
            </p:txBody>
          </p:sp>
        </mc:Choice>
        <mc:Fallback xmlns="">
          <p:sp>
            <p:nvSpPr>
              <p:cNvPr id="97" name="矩形 96">
                <a:extLst>
                  <a:ext uri="{FF2B5EF4-FFF2-40B4-BE49-F238E27FC236}">
                    <a16:creationId xmlns:a16="http://schemas.microsoft.com/office/drawing/2014/main" id="{421BF529-0A7A-449B-962F-2D10298D5D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1575" y="5283966"/>
                <a:ext cx="539047" cy="539047"/>
              </a:xfrm>
              <a:prstGeom prst="rect">
                <a:avLst/>
              </a:prstGeom>
              <a:blipFill>
                <a:blip r:embed="rId43"/>
                <a:stretch>
                  <a:fillRect/>
                </a:stretch>
              </a:blip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矩形 97">
                <a:extLst>
                  <a:ext uri="{FF2B5EF4-FFF2-40B4-BE49-F238E27FC236}">
                    <a16:creationId xmlns:a16="http://schemas.microsoft.com/office/drawing/2014/main" id="{5CEF8292-E668-4C37-9C5B-61D4380A4495}"/>
                  </a:ext>
                </a:extLst>
              </p:cNvPr>
              <p:cNvSpPr/>
              <p:nvPr/>
            </p:nvSpPr>
            <p:spPr>
              <a:xfrm>
                <a:off x="7717917" y="4201117"/>
                <a:ext cx="539047" cy="539047"/>
              </a:xfrm>
              <a:prstGeom prst="rect">
                <a:avLst/>
              </a:prstGeom>
              <a:noFill/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altLang="zh-TW" sz="1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1000" dirty="0"/>
              </a:p>
            </p:txBody>
          </p:sp>
        </mc:Choice>
        <mc:Fallback xmlns="">
          <p:sp>
            <p:nvSpPr>
              <p:cNvPr id="98" name="矩形 97">
                <a:extLst>
                  <a:ext uri="{FF2B5EF4-FFF2-40B4-BE49-F238E27FC236}">
                    <a16:creationId xmlns:a16="http://schemas.microsoft.com/office/drawing/2014/main" id="{5CEF8292-E668-4C37-9C5B-61D4380A44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7917" y="4201117"/>
                <a:ext cx="539047" cy="539047"/>
              </a:xfrm>
              <a:prstGeom prst="rect">
                <a:avLst/>
              </a:prstGeom>
              <a:blipFill>
                <a:blip r:embed="rId44"/>
                <a:stretch>
                  <a:fillRect/>
                </a:stretch>
              </a:blip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9" name="群組 98">
            <a:extLst>
              <a:ext uri="{FF2B5EF4-FFF2-40B4-BE49-F238E27FC236}">
                <a16:creationId xmlns:a16="http://schemas.microsoft.com/office/drawing/2014/main" id="{4A235C63-D1BD-4FB1-9E5A-EECBCF1C32CF}"/>
              </a:ext>
            </a:extLst>
          </p:cNvPr>
          <p:cNvGrpSpPr/>
          <p:nvPr/>
        </p:nvGrpSpPr>
        <p:grpSpPr>
          <a:xfrm>
            <a:off x="5659084" y="4306546"/>
            <a:ext cx="873256" cy="215619"/>
            <a:chOff x="3137192" y="5781430"/>
            <a:chExt cx="583200" cy="144000"/>
          </a:xfrm>
        </p:grpSpPr>
        <p:sp>
          <p:nvSpPr>
            <p:cNvPr id="100" name="矩形 99">
              <a:extLst>
                <a:ext uri="{FF2B5EF4-FFF2-40B4-BE49-F238E27FC236}">
                  <a16:creationId xmlns:a16="http://schemas.microsoft.com/office/drawing/2014/main" id="{1DDA200B-4AFE-463D-91B0-897D1A8A5C22}"/>
                </a:ext>
              </a:extLst>
            </p:cNvPr>
            <p:cNvSpPr/>
            <p:nvPr/>
          </p:nvSpPr>
          <p:spPr>
            <a:xfrm>
              <a:off x="3137192" y="5781430"/>
              <a:ext cx="145165" cy="144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00" dirty="0"/>
            </a:p>
          </p:txBody>
        </p:sp>
        <p:sp>
          <p:nvSpPr>
            <p:cNvPr id="101" name="矩形 100">
              <a:extLst>
                <a:ext uri="{FF2B5EF4-FFF2-40B4-BE49-F238E27FC236}">
                  <a16:creationId xmlns:a16="http://schemas.microsoft.com/office/drawing/2014/main" id="{8E06EC29-0ED9-478A-94FF-9486434D2B26}"/>
                </a:ext>
              </a:extLst>
            </p:cNvPr>
            <p:cNvSpPr/>
            <p:nvPr/>
          </p:nvSpPr>
          <p:spPr>
            <a:xfrm>
              <a:off x="3282888" y="5781430"/>
              <a:ext cx="145165" cy="144000"/>
            </a:xfrm>
            <a:prstGeom prst="rect">
              <a:avLst/>
            </a:prstGeom>
            <a:noFill/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00" dirty="0"/>
            </a:p>
          </p:txBody>
        </p:sp>
        <p:sp>
          <p:nvSpPr>
            <p:cNvPr id="102" name="矩形 101">
              <a:extLst>
                <a:ext uri="{FF2B5EF4-FFF2-40B4-BE49-F238E27FC236}">
                  <a16:creationId xmlns:a16="http://schemas.microsoft.com/office/drawing/2014/main" id="{C64B0262-9D9D-47D0-B848-BF094AD549CC}"/>
                </a:ext>
              </a:extLst>
            </p:cNvPr>
            <p:cNvSpPr/>
            <p:nvPr/>
          </p:nvSpPr>
          <p:spPr>
            <a:xfrm>
              <a:off x="3428963" y="5781430"/>
              <a:ext cx="145165" cy="144000"/>
            </a:xfrm>
            <a:prstGeom prst="rect">
              <a:avLst/>
            </a:prstGeom>
            <a:noFill/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00" dirty="0"/>
            </a:p>
          </p:txBody>
        </p:sp>
        <p:sp>
          <p:nvSpPr>
            <p:cNvPr id="103" name="矩形 102">
              <a:extLst>
                <a:ext uri="{FF2B5EF4-FFF2-40B4-BE49-F238E27FC236}">
                  <a16:creationId xmlns:a16="http://schemas.microsoft.com/office/drawing/2014/main" id="{8877A401-276A-4E5A-96EB-0F579F1B71A0}"/>
                </a:ext>
              </a:extLst>
            </p:cNvPr>
            <p:cNvSpPr/>
            <p:nvPr/>
          </p:nvSpPr>
          <p:spPr>
            <a:xfrm>
              <a:off x="3575227" y="5781430"/>
              <a:ext cx="145165" cy="144000"/>
            </a:xfrm>
            <a:prstGeom prst="rect">
              <a:avLst/>
            </a:prstGeom>
            <a:noFill/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00" dirty="0"/>
            </a:p>
          </p:txBody>
        </p:sp>
        <p:cxnSp>
          <p:nvCxnSpPr>
            <p:cNvPr id="104" name="接點: 肘形 103">
              <a:extLst>
                <a:ext uri="{FF2B5EF4-FFF2-40B4-BE49-F238E27FC236}">
                  <a16:creationId xmlns:a16="http://schemas.microsoft.com/office/drawing/2014/main" id="{134A7A32-8F75-4F78-BDAC-DCBA8CE320AC}"/>
                </a:ext>
              </a:extLst>
            </p:cNvPr>
            <p:cNvCxnSpPr>
              <a:cxnSpLocks/>
              <a:endCxn id="103" idx="3"/>
            </p:cNvCxnSpPr>
            <p:nvPr/>
          </p:nvCxnSpPr>
          <p:spPr>
            <a:xfrm>
              <a:off x="3137192" y="5852795"/>
              <a:ext cx="583200" cy="635"/>
            </a:xfrm>
            <a:prstGeom prst="bentConnector5">
              <a:avLst>
                <a:gd name="adj1" fmla="val -24183"/>
                <a:gd name="adj2" fmla="val 22661417"/>
                <a:gd name="adj3" fmla="val 124172"/>
              </a:avLst>
            </a:prstGeom>
            <a:ln w="635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5" name="群組 104">
            <a:extLst>
              <a:ext uri="{FF2B5EF4-FFF2-40B4-BE49-F238E27FC236}">
                <a16:creationId xmlns:a16="http://schemas.microsoft.com/office/drawing/2014/main" id="{673F2205-B635-4D4D-90C3-5949DC3C4294}"/>
              </a:ext>
            </a:extLst>
          </p:cNvPr>
          <p:cNvGrpSpPr/>
          <p:nvPr/>
        </p:nvGrpSpPr>
        <p:grpSpPr>
          <a:xfrm>
            <a:off x="5659084" y="4846028"/>
            <a:ext cx="873256" cy="215619"/>
            <a:chOff x="3137192" y="5781430"/>
            <a:chExt cx="583200" cy="144000"/>
          </a:xfrm>
        </p:grpSpPr>
        <p:sp>
          <p:nvSpPr>
            <p:cNvPr id="106" name="矩形 105">
              <a:extLst>
                <a:ext uri="{FF2B5EF4-FFF2-40B4-BE49-F238E27FC236}">
                  <a16:creationId xmlns:a16="http://schemas.microsoft.com/office/drawing/2014/main" id="{14333BE7-F849-461F-8F15-B06E9CC6DF07}"/>
                </a:ext>
              </a:extLst>
            </p:cNvPr>
            <p:cNvSpPr/>
            <p:nvPr/>
          </p:nvSpPr>
          <p:spPr>
            <a:xfrm>
              <a:off x="3137192" y="5781430"/>
              <a:ext cx="145165" cy="144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00" dirty="0"/>
            </a:p>
          </p:txBody>
        </p:sp>
        <p:sp>
          <p:nvSpPr>
            <p:cNvPr id="107" name="矩形 106">
              <a:extLst>
                <a:ext uri="{FF2B5EF4-FFF2-40B4-BE49-F238E27FC236}">
                  <a16:creationId xmlns:a16="http://schemas.microsoft.com/office/drawing/2014/main" id="{8691FD2A-C4B2-4A68-97F9-1384E7984FED}"/>
                </a:ext>
              </a:extLst>
            </p:cNvPr>
            <p:cNvSpPr/>
            <p:nvPr/>
          </p:nvSpPr>
          <p:spPr>
            <a:xfrm>
              <a:off x="3282888" y="5781430"/>
              <a:ext cx="145165" cy="144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00" dirty="0"/>
            </a:p>
          </p:txBody>
        </p:sp>
        <p:sp>
          <p:nvSpPr>
            <p:cNvPr id="108" name="矩形 107">
              <a:extLst>
                <a:ext uri="{FF2B5EF4-FFF2-40B4-BE49-F238E27FC236}">
                  <a16:creationId xmlns:a16="http://schemas.microsoft.com/office/drawing/2014/main" id="{13630074-F601-4AEA-A80C-CD7B5F64DBF1}"/>
                </a:ext>
              </a:extLst>
            </p:cNvPr>
            <p:cNvSpPr/>
            <p:nvPr/>
          </p:nvSpPr>
          <p:spPr>
            <a:xfrm>
              <a:off x="3428963" y="5781430"/>
              <a:ext cx="145165" cy="144000"/>
            </a:xfrm>
            <a:prstGeom prst="rect">
              <a:avLst/>
            </a:prstGeom>
            <a:noFill/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00" dirty="0"/>
            </a:p>
          </p:txBody>
        </p:sp>
        <p:sp>
          <p:nvSpPr>
            <p:cNvPr id="109" name="矩形 108">
              <a:extLst>
                <a:ext uri="{FF2B5EF4-FFF2-40B4-BE49-F238E27FC236}">
                  <a16:creationId xmlns:a16="http://schemas.microsoft.com/office/drawing/2014/main" id="{82E6F5AF-DC7D-41D4-8DEC-45BC638B6274}"/>
                </a:ext>
              </a:extLst>
            </p:cNvPr>
            <p:cNvSpPr/>
            <p:nvPr/>
          </p:nvSpPr>
          <p:spPr>
            <a:xfrm>
              <a:off x="3575227" y="5781430"/>
              <a:ext cx="145165" cy="144000"/>
            </a:xfrm>
            <a:prstGeom prst="rect">
              <a:avLst/>
            </a:prstGeom>
            <a:noFill/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00" dirty="0"/>
            </a:p>
          </p:txBody>
        </p:sp>
        <p:cxnSp>
          <p:nvCxnSpPr>
            <p:cNvPr id="110" name="接點: 肘形 109">
              <a:extLst>
                <a:ext uri="{FF2B5EF4-FFF2-40B4-BE49-F238E27FC236}">
                  <a16:creationId xmlns:a16="http://schemas.microsoft.com/office/drawing/2014/main" id="{C95CD38C-9770-47F7-8121-BE939E6AE16A}"/>
                </a:ext>
              </a:extLst>
            </p:cNvPr>
            <p:cNvCxnSpPr>
              <a:cxnSpLocks/>
              <a:endCxn id="109" idx="3"/>
            </p:cNvCxnSpPr>
            <p:nvPr/>
          </p:nvCxnSpPr>
          <p:spPr>
            <a:xfrm>
              <a:off x="3137192" y="5852795"/>
              <a:ext cx="583200" cy="635"/>
            </a:xfrm>
            <a:prstGeom prst="bentConnector5">
              <a:avLst>
                <a:gd name="adj1" fmla="val -24183"/>
                <a:gd name="adj2" fmla="val 22661417"/>
                <a:gd name="adj3" fmla="val 124172"/>
              </a:avLst>
            </a:prstGeom>
            <a:ln w="635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1" name="群組 110">
            <a:extLst>
              <a:ext uri="{FF2B5EF4-FFF2-40B4-BE49-F238E27FC236}">
                <a16:creationId xmlns:a16="http://schemas.microsoft.com/office/drawing/2014/main" id="{A4954209-C493-4F3F-B1F3-66972F9E3219}"/>
              </a:ext>
            </a:extLst>
          </p:cNvPr>
          <p:cNvGrpSpPr/>
          <p:nvPr/>
        </p:nvGrpSpPr>
        <p:grpSpPr>
          <a:xfrm>
            <a:off x="5659084" y="5384558"/>
            <a:ext cx="873256" cy="215619"/>
            <a:chOff x="3137192" y="5781430"/>
            <a:chExt cx="583200" cy="144000"/>
          </a:xfrm>
        </p:grpSpPr>
        <p:sp>
          <p:nvSpPr>
            <p:cNvPr id="112" name="矩形 111">
              <a:extLst>
                <a:ext uri="{FF2B5EF4-FFF2-40B4-BE49-F238E27FC236}">
                  <a16:creationId xmlns:a16="http://schemas.microsoft.com/office/drawing/2014/main" id="{2B84295A-6FCD-43BC-AECA-719A1180999F}"/>
                </a:ext>
              </a:extLst>
            </p:cNvPr>
            <p:cNvSpPr/>
            <p:nvPr/>
          </p:nvSpPr>
          <p:spPr>
            <a:xfrm>
              <a:off x="3137192" y="5781430"/>
              <a:ext cx="145165" cy="144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00" dirty="0"/>
            </a:p>
          </p:txBody>
        </p:sp>
        <p:sp>
          <p:nvSpPr>
            <p:cNvPr id="113" name="矩形 112">
              <a:extLst>
                <a:ext uri="{FF2B5EF4-FFF2-40B4-BE49-F238E27FC236}">
                  <a16:creationId xmlns:a16="http://schemas.microsoft.com/office/drawing/2014/main" id="{B6F0B1D3-825A-47DB-9CC8-51A148CA1A5F}"/>
                </a:ext>
              </a:extLst>
            </p:cNvPr>
            <p:cNvSpPr/>
            <p:nvPr/>
          </p:nvSpPr>
          <p:spPr>
            <a:xfrm>
              <a:off x="3282888" y="5781430"/>
              <a:ext cx="145165" cy="144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00" dirty="0"/>
            </a:p>
          </p:txBody>
        </p:sp>
        <p:sp>
          <p:nvSpPr>
            <p:cNvPr id="114" name="矩形 113">
              <a:extLst>
                <a:ext uri="{FF2B5EF4-FFF2-40B4-BE49-F238E27FC236}">
                  <a16:creationId xmlns:a16="http://schemas.microsoft.com/office/drawing/2014/main" id="{01883B69-63E2-4DAD-BF81-7523E476610C}"/>
                </a:ext>
              </a:extLst>
            </p:cNvPr>
            <p:cNvSpPr/>
            <p:nvPr/>
          </p:nvSpPr>
          <p:spPr>
            <a:xfrm>
              <a:off x="3428963" y="5781430"/>
              <a:ext cx="145165" cy="144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00" dirty="0"/>
            </a:p>
          </p:txBody>
        </p:sp>
        <p:sp>
          <p:nvSpPr>
            <p:cNvPr id="115" name="矩形 114">
              <a:extLst>
                <a:ext uri="{FF2B5EF4-FFF2-40B4-BE49-F238E27FC236}">
                  <a16:creationId xmlns:a16="http://schemas.microsoft.com/office/drawing/2014/main" id="{F1EBD47A-0F0C-478C-9345-BEB959EE282F}"/>
                </a:ext>
              </a:extLst>
            </p:cNvPr>
            <p:cNvSpPr/>
            <p:nvPr/>
          </p:nvSpPr>
          <p:spPr>
            <a:xfrm>
              <a:off x="3575227" y="5781430"/>
              <a:ext cx="145165" cy="144000"/>
            </a:xfrm>
            <a:prstGeom prst="rect">
              <a:avLst/>
            </a:prstGeom>
            <a:noFill/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00" dirty="0"/>
            </a:p>
          </p:txBody>
        </p:sp>
        <p:cxnSp>
          <p:nvCxnSpPr>
            <p:cNvPr id="116" name="接點: 肘形 115">
              <a:extLst>
                <a:ext uri="{FF2B5EF4-FFF2-40B4-BE49-F238E27FC236}">
                  <a16:creationId xmlns:a16="http://schemas.microsoft.com/office/drawing/2014/main" id="{94A7C109-5821-43A1-9DBE-C8AA823C87A9}"/>
                </a:ext>
              </a:extLst>
            </p:cNvPr>
            <p:cNvCxnSpPr>
              <a:cxnSpLocks/>
              <a:endCxn id="115" idx="3"/>
            </p:cNvCxnSpPr>
            <p:nvPr/>
          </p:nvCxnSpPr>
          <p:spPr>
            <a:xfrm>
              <a:off x="3137192" y="5852795"/>
              <a:ext cx="583200" cy="635"/>
            </a:xfrm>
            <a:prstGeom prst="bentConnector5">
              <a:avLst>
                <a:gd name="adj1" fmla="val -24183"/>
                <a:gd name="adj2" fmla="val 22661417"/>
                <a:gd name="adj3" fmla="val 124172"/>
              </a:avLst>
            </a:prstGeom>
            <a:ln w="635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7" name="矩形 116">
            <a:extLst>
              <a:ext uri="{FF2B5EF4-FFF2-40B4-BE49-F238E27FC236}">
                <a16:creationId xmlns:a16="http://schemas.microsoft.com/office/drawing/2014/main" id="{E92AB97B-745D-408D-9C1D-98505E9188D5}"/>
              </a:ext>
            </a:extLst>
          </p:cNvPr>
          <p:cNvSpPr/>
          <p:nvPr/>
        </p:nvSpPr>
        <p:spPr>
          <a:xfrm>
            <a:off x="5473124" y="3123013"/>
            <a:ext cx="1239808" cy="431238"/>
          </a:xfrm>
          <a:prstGeom prst="rect">
            <a:avLst/>
          </a:prstGeom>
          <a:noFill/>
          <a:ln w="127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ShiftRows</a:t>
            </a:r>
            <a:r>
              <a:rPr lang="en-US" altLang="zh-TW" sz="1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()</a:t>
            </a:r>
          </a:p>
        </p:txBody>
      </p:sp>
      <p:cxnSp>
        <p:nvCxnSpPr>
          <p:cNvPr id="118" name="接點: 弧形 117">
            <a:extLst>
              <a:ext uri="{FF2B5EF4-FFF2-40B4-BE49-F238E27FC236}">
                <a16:creationId xmlns:a16="http://schemas.microsoft.com/office/drawing/2014/main" id="{FB529888-9A0B-4646-A5A9-16E6C9761AEC}"/>
              </a:ext>
            </a:extLst>
          </p:cNvPr>
          <p:cNvCxnSpPr>
            <a:cxnSpLocks/>
            <a:stCxn id="117" idx="3"/>
            <a:endCxn id="83" idx="0"/>
          </p:cNvCxnSpPr>
          <p:nvPr/>
        </p:nvCxnSpPr>
        <p:spPr>
          <a:xfrm>
            <a:off x="6712932" y="3338632"/>
            <a:ext cx="733348" cy="319635"/>
          </a:xfrm>
          <a:prstGeom prst="curvedConnector2">
            <a:avLst/>
          </a:prstGeom>
          <a:ln w="127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接點: 弧形 118">
            <a:extLst>
              <a:ext uri="{FF2B5EF4-FFF2-40B4-BE49-F238E27FC236}">
                <a16:creationId xmlns:a16="http://schemas.microsoft.com/office/drawing/2014/main" id="{01F2F8AB-75BB-4C8C-8C2D-581ACE196E07}"/>
              </a:ext>
            </a:extLst>
          </p:cNvPr>
          <p:cNvCxnSpPr>
            <a:cxnSpLocks/>
            <a:stCxn id="69" idx="0"/>
            <a:endCxn id="117" idx="1"/>
          </p:cNvCxnSpPr>
          <p:nvPr/>
        </p:nvCxnSpPr>
        <p:spPr>
          <a:xfrm rot="5400000" flipH="1" flipV="1">
            <a:off x="4951232" y="3136375"/>
            <a:ext cx="319635" cy="724150"/>
          </a:xfrm>
          <a:prstGeom prst="curvedConnector2">
            <a:avLst/>
          </a:prstGeom>
          <a:ln w="127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9197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93" grpId="0" animBg="1"/>
      <p:bldP spid="94" grpId="0" animBg="1"/>
      <p:bldP spid="95" grpId="0" animBg="1"/>
      <p:bldP spid="96" grpId="0" animBg="1"/>
      <p:bldP spid="97" grpId="0" animBg="1"/>
      <p:bldP spid="98" grpId="0" animBg="1"/>
      <p:bldP spid="11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29">
            <a:extLst>
              <a:ext uri="{FF2B5EF4-FFF2-40B4-BE49-F238E27FC236}">
                <a16:creationId xmlns:a16="http://schemas.microsoft.com/office/drawing/2014/main" id="{E3C1195E-6C7F-4C96-906A-6EDE75AE5BD3}"/>
              </a:ext>
            </a:extLst>
          </p:cNvPr>
          <p:cNvSpPr/>
          <p:nvPr/>
        </p:nvSpPr>
        <p:spPr>
          <a:xfrm>
            <a:off x="-2972" y="-5354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4" name="组合 53"/>
          <p:cNvGrpSpPr/>
          <p:nvPr/>
        </p:nvGrpSpPr>
        <p:grpSpPr>
          <a:xfrm>
            <a:off x="568443" y="319365"/>
            <a:ext cx="3856878" cy="400110"/>
            <a:chOff x="568442" y="319364"/>
            <a:chExt cx="3856878" cy="400111"/>
          </a:xfrm>
        </p:grpSpPr>
        <p:sp>
          <p:nvSpPr>
            <p:cNvPr id="55" name="文本框 23"/>
            <p:cNvSpPr txBox="1"/>
            <p:nvPr/>
          </p:nvSpPr>
          <p:spPr>
            <a:xfrm>
              <a:off x="665958" y="319364"/>
              <a:ext cx="3759362" cy="4001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n-ea"/>
                </a:rPr>
                <a:t>AES Algorithm – Mix Columns</a:t>
              </a:r>
            </a:p>
          </p:txBody>
        </p:sp>
        <p:sp>
          <p:nvSpPr>
            <p:cNvPr id="56" name="等腰三角形 55"/>
            <p:cNvSpPr/>
            <p:nvPr/>
          </p:nvSpPr>
          <p:spPr>
            <a:xfrm rot="16200000" flipH="1" flipV="1">
              <a:off x="492508" y="454911"/>
              <a:ext cx="304323" cy="152455"/>
            </a:xfrm>
            <a:prstGeom prst="triangle">
              <a:avLst/>
            </a:prstGeom>
            <a:solidFill>
              <a:schemeClr val="tx2"/>
            </a:soli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  <a:latin typeface="微软雅黑"/>
                <a:cs typeface="+mn-ea"/>
              </a:endParaRPr>
            </a:p>
          </p:txBody>
        </p:sp>
      </p:grpSp>
      <p:sp>
        <p:nvSpPr>
          <p:cNvPr id="65" name="文字方塊 64">
            <a:extLst>
              <a:ext uri="{FF2B5EF4-FFF2-40B4-BE49-F238E27FC236}">
                <a16:creationId xmlns:a16="http://schemas.microsoft.com/office/drawing/2014/main" id="{85A924CF-9D13-4415-8577-1B0B54F73FA2}"/>
              </a:ext>
            </a:extLst>
          </p:cNvPr>
          <p:cNvSpPr txBox="1"/>
          <p:nvPr/>
        </p:nvSpPr>
        <p:spPr>
          <a:xfrm>
            <a:off x="11760000" y="6488668"/>
            <a:ext cx="43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17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0" name="文字方塊 119">
                <a:extLst>
                  <a:ext uri="{FF2B5EF4-FFF2-40B4-BE49-F238E27FC236}">
                    <a16:creationId xmlns:a16="http://schemas.microsoft.com/office/drawing/2014/main" id="{530754C3-1D6A-4771-A66A-88CD092FD69D}"/>
                  </a:ext>
                </a:extLst>
              </p:cNvPr>
              <p:cNvSpPr txBox="1"/>
              <p:nvPr/>
            </p:nvSpPr>
            <p:spPr>
              <a:xfrm>
                <a:off x="3167591" y="1034612"/>
                <a:ext cx="5856817" cy="24411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2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800" kern="100" smtClean="0">
                          <a:effectLst/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zh-TW" altLang="zh-TW" sz="1800" i="1" kern="100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1800" kern="100">
                              <a:effectLst/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TW" sz="1800" kern="100"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zh-TW" altLang="zh-TW" sz="1800" i="1" kern="100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1800" kern="100">
                              <a:effectLst/>
                              <a:latin typeface="Cambria Math" panose="02040503050406030204" pitchFamily="18" charset="0"/>
                            </a:rPr>
                            <m:t>03</m:t>
                          </m:r>
                        </m:e>
                      </m:d>
                      <m:sSup>
                        <m:sSupPr>
                          <m:ctrlPr>
                            <a:rPr lang="zh-TW" altLang="zh-TW" sz="1800" i="1" kern="100"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kern="100">
                              <a:effectLst/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TW" sz="1800" kern="100">
                              <a:effectLst/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altLang="zh-TW" sz="1800" kern="100">
                          <a:effectLst/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{"/>
                          <m:endChr m:val="}"/>
                          <m:ctrlPr>
                            <a:rPr lang="zh-TW" altLang="zh-TW" sz="1800" i="1" kern="100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1800" kern="100">
                              <a:effectLst/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altLang="zh-TW" sz="1800" b="0" i="1" kern="100" smtClean="0">
                              <a:effectLst/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sSup>
                        <m:sSupPr>
                          <m:ctrlPr>
                            <a:rPr lang="zh-TW" altLang="zh-TW" sz="1800" i="1" kern="100"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kern="100">
                              <a:effectLst/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TW" sz="1800" kern="100">
                              <a:effectLst/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TW" sz="1800" kern="100">
                          <a:effectLst/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{"/>
                          <m:endChr m:val="}"/>
                          <m:ctrlPr>
                            <a:rPr lang="zh-TW" altLang="zh-TW" sz="1800" i="1" kern="100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1800" kern="100">
                              <a:effectLst/>
                              <a:latin typeface="Cambria Math" panose="02040503050406030204" pitchFamily="18" charset="0"/>
                            </a:rPr>
                            <m:t>01</m:t>
                          </m:r>
                        </m:e>
                      </m:d>
                      <m:r>
                        <a:rPr lang="en-US" altLang="zh-TW" sz="1800" kern="100">
                          <a:effectLst/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TW" sz="1800" kern="100">
                          <a:effectLst/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{"/>
                          <m:endChr m:val="}"/>
                          <m:ctrlPr>
                            <a:rPr lang="zh-TW" altLang="zh-TW" sz="1800" i="1" kern="100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1800" kern="100">
                              <a:effectLst/>
                              <a:latin typeface="Cambria Math" panose="02040503050406030204" pitchFamily="18" charset="0"/>
                            </a:rPr>
                            <m:t>02</m:t>
                          </m:r>
                        </m:e>
                      </m:d>
                    </m:oMath>
                  </m:oMathPara>
                </a14:m>
                <a:endParaRPr lang="en-US" altLang="zh-TW" sz="1800" kern="1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2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800" i="1" smtClean="0">
                          <a:effectLst/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𝑆</m:t>
                      </m:r>
                      <m:r>
                        <a:rPr lang="en-US" altLang="zh-TW" sz="1800" i="1" smtClean="0">
                          <a:effectLst/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′</m:t>
                      </m:r>
                      <m:d>
                        <m:dPr>
                          <m:ctrlPr>
                            <a:rPr lang="zh-TW" altLang="zh-TW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TW" sz="1800" i="1">
                              <a:effectLst/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TW" sz="1800" i="1">
                          <a:effectLst/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TW" sz="1800" i="1">
                          <a:effectLst/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𝑎</m:t>
                      </m:r>
                      <m:d>
                        <m:dPr>
                          <m:ctrlPr>
                            <a:rPr lang="zh-TW" altLang="zh-TW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TW" sz="1800" i="1">
                              <a:effectLst/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TW" sz="1800" i="1">
                          <a:effectLst/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 ⨂ </m:t>
                      </m:r>
                      <m:r>
                        <a:rPr lang="en-US" altLang="zh-TW" sz="1800" i="1">
                          <a:effectLst/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𝑆</m:t>
                      </m:r>
                      <m:d>
                        <m:dPr>
                          <m:ctrlPr>
                            <a:rPr lang="zh-TW" altLang="zh-TW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TW" sz="1800" i="1">
                              <a:effectLst/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altLang="zh-TW" i="1" dirty="0"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zh-TW" altLang="zh-TW" i="1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zh-TW" altLang="zh-TW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zh-TW" altLang="zh-TW" i="1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800" i="1">
                                      <a:effectLst/>
                                      <a:latin typeface="Cambria Math" panose="02040503050406030204" pitchFamily="18" charset="0"/>
                                      <a:ea typeface="標楷體" panose="03000509000000000000" pitchFamily="65" charset="-120"/>
                                      <a:cs typeface="Times New Roman" panose="02020603050405020304" pitchFamily="18" charset="0"/>
                                    </a:rPr>
                                    <m:t>𝑆</m:t>
                                  </m:r>
                                  <m:r>
                                    <a:rPr lang="en-US" altLang="zh-TW" sz="1800" i="1">
                                      <a:effectLst/>
                                      <a:latin typeface="Cambria Math" panose="02040503050406030204" pitchFamily="18" charset="0"/>
                                      <a:ea typeface="標楷體" panose="03000509000000000000" pitchFamily="65" charset="-120"/>
                                      <a:cs typeface="Times New Roman" panose="02020603050405020304" pitchFamily="18" charset="0"/>
                                    </a:rPr>
                                    <m:t>′</m:t>
                                  </m:r>
                                </m:e>
                                <m:sub>
                                  <m:r>
                                    <a:rPr lang="en-US" altLang="zh-TW" sz="1800" i="1">
                                      <a:effectLst/>
                                      <a:latin typeface="Cambria Math" panose="02040503050406030204" pitchFamily="18" charset="0"/>
                                      <a:ea typeface="標楷體" panose="03000509000000000000" pitchFamily="65" charset="-120"/>
                                      <a:cs typeface="Times New Roman" panose="02020603050405020304" pitchFamily="18" charset="0"/>
                                    </a:rPr>
                                    <m:t>0,</m:t>
                                  </m:r>
                                  <m:r>
                                    <a:rPr lang="en-US" altLang="zh-TW" sz="1800" i="1">
                                      <a:effectLst/>
                                      <a:latin typeface="Cambria Math" panose="02040503050406030204" pitchFamily="18" charset="0"/>
                                      <a:ea typeface="標楷體" panose="03000509000000000000" pitchFamily="65" charset="-120"/>
                                      <a:cs typeface="Times New Roman" panose="020206030504050203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zh-TW" altLang="zh-TW" i="1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800" i="1">
                                      <a:effectLst/>
                                      <a:latin typeface="Cambria Math" panose="02040503050406030204" pitchFamily="18" charset="0"/>
                                      <a:ea typeface="標楷體" panose="03000509000000000000" pitchFamily="65" charset="-120"/>
                                      <a:cs typeface="Times New Roman" panose="02020603050405020304" pitchFamily="18" charset="0"/>
                                    </a:rPr>
                                    <m:t>𝑆</m:t>
                                  </m:r>
                                  <m:r>
                                    <a:rPr lang="en-US" altLang="zh-TW" sz="1800" i="1">
                                      <a:effectLst/>
                                      <a:latin typeface="Cambria Math" panose="02040503050406030204" pitchFamily="18" charset="0"/>
                                      <a:ea typeface="標楷體" panose="03000509000000000000" pitchFamily="65" charset="-120"/>
                                      <a:cs typeface="Times New Roman" panose="02020603050405020304" pitchFamily="18" charset="0"/>
                                    </a:rPr>
                                    <m:t>′</m:t>
                                  </m:r>
                                </m:e>
                                <m:sub>
                                  <m:r>
                                    <a:rPr lang="en-US" altLang="zh-TW" sz="1800" i="1">
                                      <a:effectLst/>
                                      <a:latin typeface="Cambria Math" panose="02040503050406030204" pitchFamily="18" charset="0"/>
                                      <a:ea typeface="標楷體" panose="03000509000000000000" pitchFamily="65" charset="-120"/>
                                      <a:cs typeface="Times New Roman" panose="02020603050405020304" pitchFamily="18" charset="0"/>
                                    </a:rPr>
                                    <m:t>1,</m:t>
                                  </m:r>
                                  <m:r>
                                    <a:rPr lang="en-US" altLang="zh-TW" sz="1800" i="1">
                                      <a:effectLst/>
                                      <a:latin typeface="Cambria Math" panose="02040503050406030204" pitchFamily="18" charset="0"/>
                                      <a:ea typeface="標楷體" panose="03000509000000000000" pitchFamily="65" charset="-120"/>
                                      <a:cs typeface="Times New Roman" panose="020206030504050203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zh-TW" altLang="zh-TW" i="1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800" i="1">
                                      <a:effectLst/>
                                      <a:latin typeface="Cambria Math" panose="02040503050406030204" pitchFamily="18" charset="0"/>
                                      <a:ea typeface="標楷體" panose="03000509000000000000" pitchFamily="65" charset="-120"/>
                                      <a:cs typeface="Times New Roman" panose="02020603050405020304" pitchFamily="18" charset="0"/>
                                    </a:rPr>
                                    <m:t>𝑆</m:t>
                                  </m:r>
                                  <m:r>
                                    <a:rPr lang="en-US" altLang="zh-TW" sz="1800" i="1">
                                      <a:effectLst/>
                                      <a:latin typeface="Cambria Math" panose="02040503050406030204" pitchFamily="18" charset="0"/>
                                      <a:ea typeface="標楷體" panose="03000509000000000000" pitchFamily="65" charset="-120"/>
                                      <a:cs typeface="Times New Roman" panose="02020603050405020304" pitchFamily="18" charset="0"/>
                                    </a:rPr>
                                    <m:t>′</m:t>
                                  </m:r>
                                </m:e>
                                <m:sub>
                                  <m:r>
                                    <a:rPr lang="en-US" altLang="zh-TW" sz="1800" i="1">
                                      <a:effectLst/>
                                      <a:latin typeface="Cambria Math" panose="02040503050406030204" pitchFamily="18" charset="0"/>
                                      <a:ea typeface="標楷體" panose="03000509000000000000" pitchFamily="65" charset="-120"/>
                                      <a:cs typeface="Times New Roman" panose="02020603050405020304" pitchFamily="18" charset="0"/>
                                    </a:rPr>
                                    <m:t>2,</m:t>
                                  </m:r>
                                  <m:r>
                                    <a:rPr lang="en-US" altLang="zh-TW" sz="1800" i="1">
                                      <a:effectLst/>
                                      <a:latin typeface="Cambria Math" panose="02040503050406030204" pitchFamily="18" charset="0"/>
                                      <a:ea typeface="標楷體" panose="03000509000000000000" pitchFamily="65" charset="-120"/>
                                      <a:cs typeface="Times New Roman" panose="020206030504050203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zh-TW" altLang="zh-TW" i="1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800" i="1">
                                      <a:effectLst/>
                                      <a:latin typeface="Cambria Math" panose="02040503050406030204" pitchFamily="18" charset="0"/>
                                      <a:ea typeface="標楷體" panose="03000509000000000000" pitchFamily="65" charset="-120"/>
                                      <a:cs typeface="Times New Roman" panose="02020603050405020304" pitchFamily="18" charset="0"/>
                                    </a:rPr>
                                    <m:t>𝑆</m:t>
                                  </m:r>
                                  <m:r>
                                    <a:rPr lang="en-US" altLang="zh-TW" sz="1800" i="1">
                                      <a:effectLst/>
                                      <a:latin typeface="Cambria Math" panose="02040503050406030204" pitchFamily="18" charset="0"/>
                                      <a:ea typeface="標楷體" panose="03000509000000000000" pitchFamily="65" charset="-120"/>
                                      <a:cs typeface="Times New Roman" panose="02020603050405020304" pitchFamily="18" charset="0"/>
                                    </a:rPr>
                                    <m:t>′</m:t>
                                  </m:r>
                                </m:e>
                                <m:sub>
                                  <m:r>
                                    <a:rPr lang="en-US" altLang="zh-TW" sz="1800" i="1">
                                      <a:effectLst/>
                                      <a:latin typeface="Cambria Math" panose="02040503050406030204" pitchFamily="18" charset="0"/>
                                      <a:ea typeface="標楷體" panose="03000509000000000000" pitchFamily="65" charset="-120"/>
                                      <a:cs typeface="Times New Roman" panose="02020603050405020304" pitchFamily="18" charset="0"/>
                                    </a:rPr>
                                    <m:t>3,</m:t>
                                  </m:r>
                                  <m:r>
                                    <a:rPr lang="en-US" altLang="zh-TW" sz="1800" i="1">
                                      <a:effectLst/>
                                      <a:latin typeface="Cambria Math" panose="02040503050406030204" pitchFamily="18" charset="0"/>
                                      <a:ea typeface="標楷體" panose="03000509000000000000" pitchFamily="65" charset="-120"/>
                                      <a:cs typeface="Times New Roman" panose="020206030504050203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  <m:r>
                        <a:rPr lang="en-US" altLang="zh-TW" sz="1800" i="1">
                          <a:effectLst/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zh-TW" altLang="zh-TW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zh-TW" altLang="zh-TW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sz="1800" i="1">
                                  <a:effectLst/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  <m:t>02</m:t>
                              </m:r>
                            </m:e>
                            <m:e>
                              <m:r>
                                <a:rPr lang="en-US" altLang="zh-TW" sz="1800" i="1">
                                  <a:effectLst/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  <m:t>01</m:t>
                              </m:r>
                            </m:e>
                            <m:e>
                              <m:r>
                                <a:rPr lang="en-US" altLang="zh-TW" sz="1800" i="1">
                                  <a:effectLst/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  <m:t>01</m:t>
                              </m:r>
                            </m:e>
                            <m:e>
                              <m:r>
                                <a:rPr lang="en-US" altLang="zh-TW" sz="1800" i="1">
                                  <a:effectLst/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  <m:t>03</m:t>
                              </m:r>
                            </m:e>
                          </m:eqArr>
                          <m:r>
                            <a:rPr lang="en-US" altLang="zh-TW" sz="1800" i="1">
                              <a:effectLst/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    </m:t>
                          </m:r>
                          <m:eqArr>
                            <m:eqArrPr>
                              <m:ctrlPr>
                                <a:rPr lang="zh-TW" altLang="zh-TW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sz="1800" i="1">
                                  <a:effectLst/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  <m:t>03</m:t>
                              </m:r>
                            </m:e>
                            <m:e>
                              <m:r>
                                <a:rPr lang="en-US" altLang="zh-TW" sz="1800" i="1">
                                  <a:effectLst/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  <m:t>02</m:t>
                              </m:r>
                            </m:e>
                            <m:e>
                              <m:r>
                                <a:rPr lang="en-US" altLang="zh-TW" sz="1800" i="1">
                                  <a:effectLst/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  <m:t>01</m:t>
                              </m:r>
                            </m:e>
                            <m:e>
                              <m:r>
                                <a:rPr lang="en-US" altLang="zh-TW" sz="1800" i="1">
                                  <a:effectLst/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  <m:t>01</m:t>
                              </m:r>
                            </m:e>
                          </m:eqArr>
                          <m:r>
                            <a:rPr lang="en-US" altLang="zh-TW" sz="1800" i="1">
                              <a:effectLst/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    </m:t>
                          </m:r>
                          <m:eqArr>
                            <m:eqArrPr>
                              <m:ctrlPr>
                                <a:rPr lang="zh-TW" altLang="zh-TW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sz="1800" i="1">
                                  <a:effectLst/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  <m:t>01</m:t>
                              </m:r>
                            </m:e>
                            <m:e>
                              <m:r>
                                <a:rPr lang="en-US" altLang="zh-TW" sz="1800" i="1">
                                  <a:effectLst/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  <m:t>03</m:t>
                              </m:r>
                            </m:e>
                            <m:e>
                              <m:r>
                                <a:rPr lang="en-US" altLang="zh-TW" sz="1800" i="1">
                                  <a:effectLst/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  <m:t>02</m:t>
                              </m:r>
                            </m:e>
                            <m:e>
                              <m:r>
                                <a:rPr lang="en-US" altLang="zh-TW" sz="1800" i="1">
                                  <a:effectLst/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  <m:t>01</m:t>
                              </m:r>
                            </m:e>
                          </m:eqArr>
                          <m:r>
                            <a:rPr lang="en-US" altLang="zh-TW" sz="1800" i="1">
                              <a:effectLst/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    </m:t>
                          </m:r>
                          <m:eqArr>
                            <m:eqArrPr>
                              <m:ctrlPr>
                                <a:rPr lang="zh-TW" altLang="zh-TW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sz="1800" i="1">
                                  <a:effectLst/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  <m:t>01</m:t>
                              </m:r>
                            </m:e>
                            <m:e>
                              <m:r>
                                <a:rPr lang="en-US" altLang="zh-TW" sz="1800" i="1">
                                  <a:effectLst/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  <m:t>01</m:t>
                              </m:r>
                            </m:e>
                            <m:e>
                              <m:r>
                                <a:rPr lang="en-US" altLang="zh-TW" sz="1800" i="1">
                                  <a:effectLst/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  <m:t>03</m:t>
                              </m:r>
                            </m:e>
                            <m:e>
                              <m:r>
                                <a:rPr lang="en-US" altLang="zh-TW" sz="1800" i="1">
                                  <a:effectLst/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  <m:t>02</m:t>
                              </m:r>
                            </m:e>
                          </m:eqAr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zh-TW" altLang="zh-TW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zh-TW" altLang="zh-TW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zh-TW" altLang="zh-TW" i="1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800" i="1">
                                      <a:effectLst/>
                                      <a:latin typeface="Cambria Math" panose="02040503050406030204" pitchFamily="18" charset="0"/>
                                      <a:ea typeface="標楷體" panose="03000509000000000000" pitchFamily="65" charset="-120"/>
                                      <a:cs typeface="Times New Roman" panose="020206030504050203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altLang="zh-TW" sz="1800" i="1">
                                      <a:effectLst/>
                                      <a:latin typeface="Cambria Math" panose="02040503050406030204" pitchFamily="18" charset="0"/>
                                      <a:ea typeface="標楷體" panose="03000509000000000000" pitchFamily="65" charset="-120"/>
                                      <a:cs typeface="Times New Roman" panose="02020603050405020304" pitchFamily="18" charset="0"/>
                                    </a:rPr>
                                    <m:t>0,</m:t>
                                  </m:r>
                                  <m:r>
                                    <a:rPr lang="en-US" altLang="zh-TW" sz="1800" i="1">
                                      <a:effectLst/>
                                      <a:latin typeface="Cambria Math" panose="02040503050406030204" pitchFamily="18" charset="0"/>
                                      <a:ea typeface="標楷體" panose="03000509000000000000" pitchFamily="65" charset="-120"/>
                                      <a:cs typeface="Times New Roman" panose="020206030504050203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zh-TW" altLang="zh-TW" i="1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800" i="1">
                                      <a:effectLst/>
                                      <a:latin typeface="Cambria Math" panose="02040503050406030204" pitchFamily="18" charset="0"/>
                                      <a:ea typeface="標楷體" panose="03000509000000000000" pitchFamily="65" charset="-120"/>
                                      <a:cs typeface="Times New Roman" panose="020206030504050203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altLang="zh-TW" sz="1800" i="1">
                                      <a:effectLst/>
                                      <a:latin typeface="Cambria Math" panose="02040503050406030204" pitchFamily="18" charset="0"/>
                                      <a:ea typeface="標楷體" panose="03000509000000000000" pitchFamily="65" charset="-120"/>
                                      <a:cs typeface="Times New Roman" panose="02020603050405020304" pitchFamily="18" charset="0"/>
                                    </a:rPr>
                                    <m:t>1,</m:t>
                                  </m:r>
                                  <m:r>
                                    <a:rPr lang="en-US" altLang="zh-TW" sz="1800" i="1">
                                      <a:effectLst/>
                                      <a:latin typeface="Cambria Math" panose="02040503050406030204" pitchFamily="18" charset="0"/>
                                      <a:ea typeface="標楷體" panose="03000509000000000000" pitchFamily="65" charset="-120"/>
                                      <a:cs typeface="Times New Roman" panose="020206030504050203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zh-TW" altLang="zh-TW" i="1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800" i="1">
                                      <a:effectLst/>
                                      <a:latin typeface="Cambria Math" panose="02040503050406030204" pitchFamily="18" charset="0"/>
                                      <a:ea typeface="標楷體" panose="03000509000000000000" pitchFamily="65" charset="-120"/>
                                      <a:cs typeface="Times New Roman" panose="020206030504050203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altLang="zh-TW" sz="1800" i="1">
                                      <a:effectLst/>
                                      <a:latin typeface="Cambria Math" panose="02040503050406030204" pitchFamily="18" charset="0"/>
                                      <a:ea typeface="標楷體" panose="03000509000000000000" pitchFamily="65" charset="-120"/>
                                      <a:cs typeface="Times New Roman" panose="02020603050405020304" pitchFamily="18" charset="0"/>
                                    </a:rPr>
                                    <m:t>2,</m:t>
                                  </m:r>
                                  <m:r>
                                    <a:rPr lang="en-US" altLang="zh-TW" sz="1800" i="1">
                                      <a:effectLst/>
                                      <a:latin typeface="Cambria Math" panose="02040503050406030204" pitchFamily="18" charset="0"/>
                                      <a:ea typeface="標楷體" panose="03000509000000000000" pitchFamily="65" charset="-120"/>
                                      <a:cs typeface="Times New Roman" panose="020206030504050203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zh-TW" altLang="zh-TW" i="1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800" i="1">
                                      <a:effectLst/>
                                      <a:latin typeface="Cambria Math" panose="02040503050406030204" pitchFamily="18" charset="0"/>
                                      <a:ea typeface="標楷體" panose="03000509000000000000" pitchFamily="65" charset="-120"/>
                                      <a:cs typeface="Times New Roman" panose="020206030504050203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altLang="zh-TW" sz="1800" i="1">
                                      <a:effectLst/>
                                      <a:latin typeface="Cambria Math" panose="02040503050406030204" pitchFamily="18" charset="0"/>
                                      <a:ea typeface="標楷體" panose="03000509000000000000" pitchFamily="65" charset="-120"/>
                                      <a:cs typeface="Times New Roman" panose="02020603050405020304" pitchFamily="18" charset="0"/>
                                    </a:rPr>
                                    <m:t>3,</m:t>
                                  </m:r>
                                  <m:r>
                                    <a:rPr lang="en-US" altLang="zh-TW" sz="1800" i="1">
                                      <a:effectLst/>
                                      <a:latin typeface="Cambria Math" panose="02040503050406030204" pitchFamily="18" charset="0"/>
                                      <a:ea typeface="標楷體" panose="03000509000000000000" pitchFamily="65" charset="-120"/>
                                      <a:cs typeface="Times New Roman" panose="020206030504050203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  <m:r>
                        <a:rPr lang="en-US" altLang="zh-TW" sz="1800" i="1">
                          <a:effectLst/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          </m:t>
                      </m:r>
                      <m:r>
                        <a:rPr lang="en-US" altLang="zh-TW" sz="1800" i="1">
                          <a:effectLst/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𝑓𝑜𝑟</m:t>
                      </m:r>
                      <m:r>
                        <a:rPr lang="en-US" altLang="zh-TW" sz="1800" i="1">
                          <a:effectLst/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 0≤</m:t>
                      </m:r>
                      <m:r>
                        <a:rPr lang="en-US" altLang="zh-TW" sz="1800" i="1">
                          <a:effectLst/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𝑐</m:t>
                      </m:r>
                      <m:r>
                        <a:rPr lang="en-US" altLang="zh-TW" sz="1800" i="1">
                          <a:effectLst/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&lt;</m:t>
                      </m:r>
                      <m:r>
                        <a:rPr lang="en-US" altLang="zh-TW" sz="1800" i="1">
                          <a:effectLst/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𝑁𝑏</m:t>
                      </m:r>
                    </m:oMath>
                  </m:oMathPara>
                </a14:m>
                <a:endParaRPr lang="zh-TW" altLang="zh-TW" i="1" kern="1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20" name="文字方塊 119">
                <a:extLst>
                  <a:ext uri="{FF2B5EF4-FFF2-40B4-BE49-F238E27FC236}">
                    <a16:creationId xmlns:a16="http://schemas.microsoft.com/office/drawing/2014/main" id="{530754C3-1D6A-4771-A66A-88CD092FD6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7591" y="1034612"/>
                <a:ext cx="5856817" cy="244111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矩形 120">
                <a:extLst>
                  <a:ext uri="{FF2B5EF4-FFF2-40B4-BE49-F238E27FC236}">
                    <a16:creationId xmlns:a16="http://schemas.microsoft.com/office/drawing/2014/main" id="{0CB95E92-4200-4DF9-9328-F59D06B7230B}"/>
                  </a:ext>
                </a:extLst>
              </p:cNvPr>
              <p:cNvSpPr/>
              <p:nvPr/>
            </p:nvSpPr>
            <p:spPr>
              <a:xfrm>
                <a:off x="3068531" y="4276861"/>
                <a:ext cx="503128" cy="503128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0,0</m:t>
                          </m:r>
                        </m:sub>
                      </m:sSub>
                    </m:oMath>
                  </m:oMathPara>
                </a14:m>
                <a:endParaRPr lang="zh-TW" altLang="en-US" sz="1000" dirty="0"/>
              </a:p>
            </p:txBody>
          </p:sp>
        </mc:Choice>
        <mc:Fallback xmlns="">
          <p:sp>
            <p:nvSpPr>
              <p:cNvPr id="121" name="矩形 120">
                <a:extLst>
                  <a:ext uri="{FF2B5EF4-FFF2-40B4-BE49-F238E27FC236}">
                    <a16:creationId xmlns:a16="http://schemas.microsoft.com/office/drawing/2014/main" id="{0CB95E92-4200-4DF9-9328-F59D06B723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8531" y="4276861"/>
                <a:ext cx="503128" cy="50312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2" name="矩形 121">
            <a:extLst>
              <a:ext uri="{FF2B5EF4-FFF2-40B4-BE49-F238E27FC236}">
                <a16:creationId xmlns:a16="http://schemas.microsoft.com/office/drawing/2014/main" id="{63047F39-F911-4EE4-A5FB-F3A35CAAC83C}"/>
              </a:ext>
            </a:extLst>
          </p:cNvPr>
          <p:cNvSpPr/>
          <p:nvPr/>
        </p:nvSpPr>
        <p:spPr>
          <a:xfrm>
            <a:off x="3573500" y="4276861"/>
            <a:ext cx="503128" cy="503128"/>
          </a:xfrm>
          <a:prstGeom prst="rect">
            <a:avLst/>
          </a:prstGeom>
          <a:noFill/>
          <a:ln w="127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矩形 122">
                <a:extLst>
                  <a:ext uri="{FF2B5EF4-FFF2-40B4-BE49-F238E27FC236}">
                    <a16:creationId xmlns:a16="http://schemas.microsoft.com/office/drawing/2014/main" id="{966AF03F-9C59-44A7-9049-9C70333F80D5}"/>
                  </a:ext>
                </a:extLst>
              </p:cNvPr>
              <p:cNvSpPr/>
              <p:nvPr/>
            </p:nvSpPr>
            <p:spPr>
              <a:xfrm>
                <a:off x="4079784" y="4276861"/>
                <a:ext cx="503128" cy="503128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0,</m:t>
                          </m:r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1000" dirty="0"/>
              </a:p>
            </p:txBody>
          </p:sp>
        </mc:Choice>
        <mc:Fallback xmlns="">
          <p:sp>
            <p:nvSpPr>
              <p:cNvPr id="123" name="矩形 122">
                <a:extLst>
                  <a:ext uri="{FF2B5EF4-FFF2-40B4-BE49-F238E27FC236}">
                    <a16:creationId xmlns:a16="http://schemas.microsoft.com/office/drawing/2014/main" id="{966AF03F-9C59-44A7-9049-9C70333F80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9784" y="4276861"/>
                <a:ext cx="503128" cy="50312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矩形 123">
                <a:extLst>
                  <a:ext uri="{FF2B5EF4-FFF2-40B4-BE49-F238E27FC236}">
                    <a16:creationId xmlns:a16="http://schemas.microsoft.com/office/drawing/2014/main" id="{9AF85571-828C-49F7-8837-3461A9C5C6FF}"/>
                  </a:ext>
                </a:extLst>
              </p:cNvPr>
              <p:cNvSpPr/>
              <p:nvPr/>
            </p:nvSpPr>
            <p:spPr>
              <a:xfrm>
                <a:off x="4586725" y="4276861"/>
                <a:ext cx="503128" cy="503128"/>
              </a:xfrm>
              <a:prstGeom prst="rect">
                <a:avLst/>
              </a:prstGeom>
              <a:noFill/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0,</m:t>
                          </m:r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1000" dirty="0"/>
              </a:p>
            </p:txBody>
          </p:sp>
        </mc:Choice>
        <mc:Fallback xmlns="">
          <p:sp>
            <p:nvSpPr>
              <p:cNvPr id="124" name="矩形 123">
                <a:extLst>
                  <a:ext uri="{FF2B5EF4-FFF2-40B4-BE49-F238E27FC236}">
                    <a16:creationId xmlns:a16="http://schemas.microsoft.com/office/drawing/2014/main" id="{9AF85571-828C-49F7-8837-3461A9C5C6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6725" y="4276861"/>
                <a:ext cx="503128" cy="50312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矩形 124">
                <a:extLst>
                  <a:ext uri="{FF2B5EF4-FFF2-40B4-BE49-F238E27FC236}">
                    <a16:creationId xmlns:a16="http://schemas.microsoft.com/office/drawing/2014/main" id="{EC5D90FB-3D6D-4A5F-8659-EAAC5C1E0D3D}"/>
                  </a:ext>
                </a:extLst>
              </p:cNvPr>
              <p:cNvSpPr/>
              <p:nvPr/>
            </p:nvSpPr>
            <p:spPr>
              <a:xfrm>
                <a:off x="3069550" y="4782652"/>
                <a:ext cx="503128" cy="503128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1,0</m:t>
                          </m:r>
                        </m:sub>
                      </m:sSub>
                    </m:oMath>
                  </m:oMathPara>
                </a14:m>
                <a:endParaRPr lang="zh-TW" altLang="en-US" sz="1000" dirty="0"/>
              </a:p>
            </p:txBody>
          </p:sp>
        </mc:Choice>
        <mc:Fallback xmlns="">
          <p:sp>
            <p:nvSpPr>
              <p:cNvPr id="125" name="矩形 124">
                <a:extLst>
                  <a:ext uri="{FF2B5EF4-FFF2-40B4-BE49-F238E27FC236}">
                    <a16:creationId xmlns:a16="http://schemas.microsoft.com/office/drawing/2014/main" id="{EC5D90FB-3D6D-4A5F-8659-EAAC5C1E0D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9550" y="4782652"/>
                <a:ext cx="503128" cy="50312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矩形 125">
                <a:extLst>
                  <a:ext uri="{FF2B5EF4-FFF2-40B4-BE49-F238E27FC236}">
                    <a16:creationId xmlns:a16="http://schemas.microsoft.com/office/drawing/2014/main" id="{029C06FA-5635-4B54-AFF6-6F2A24DEAA7D}"/>
                  </a:ext>
                </a:extLst>
              </p:cNvPr>
              <p:cNvSpPr/>
              <p:nvPr/>
            </p:nvSpPr>
            <p:spPr>
              <a:xfrm>
                <a:off x="4080803" y="4782652"/>
                <a:ext cx="503128" cy="503128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1000" dirty="0"/>
              </a:p>
            </p:txBody>
          </p:sp>
        </mc:Choice>
        <mc:Fallback xmlns="">
          <p:sp>
            <p:nvSpPr>
              <p:cNvPr id="126" name="矩形 125">
                <a:extLst>
                  <a:ext uri="{FF2B5EF4-FFF2-40B4-BE49-F238E27FC236}">
                    <a16:creationId xmlns:a16="http://schemas.microsoft.com/office/drawing/2014/main" id="{029C06FA-5635-4B54-AFF6-6F2A24DEAA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0803" y="4782652"/>
                <a:ext cx="503128" cy="50312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矩形 126">
                <a:extLst>
                  <a:ext uri="{FF2B5EF4-FFF2-40B4-BE49-F238E27FC236}">
                    <a16:creationId xmlns:a16="http://schemas.microsoft.com/office/drawing/2014/main" id="{DFA088A4-BF35-4174-83DC-D8602497B67A}"/>
                  </a:ext>
                </a:extLst>
              </p:cNvPr>
              <p:cNvSpPr/>
              <p:nvPr/>
            </p:nvSpPr>
            <p:spPr>
              <a:xfrm>
                <a:off x="4585081" y="4782652"/>
                <a:ext cx="503128" cy="503128"/>
              </a:xfrm>
              <a:prstGeom prst="rect">
                <a:avLst/>
              </a:prstGeom>
              <a:noFill/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1000" dirty="0"/>
              </a:p>
            </p:txBody>
          </p:sp>
        </mc:Choice>
        <mc:Fallback xmlns="">
          <p:sp>
            <p:nvSpPr>
              <p:cNvPr id="127" name="矩形 126">
                <a:extLst>
                  <a:ext uri="{FF2B5EF4-FFF2-40B4-BE49-F238E27FC236}">
                    <a16:creationId xmlns:a16="http://schemas.microsoft.com/office/drawing/2014/main" id="{DFA088A4-BF35-4174-83DC-D8602497B6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5081" y="4782652"/>
                <a:ext cx="503128" cy="50312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矩形 127">
                <a:extLst>
                  <a:ext uri="{FF2B5EF4-FFF2-40B4-BE49-F238E27FC236}">
                    <a16:creationId xmlns:a16="http://schemas.microsoft.com/office/drawing/2014/main" id="{CD90832B-A114-4043-99BD-E4071B701BF1}"/>
                  </a:ext>
                </a:extLst>
              </p:cNvPr>
              <p:cNvSpPr/>
              <p:nvPr/>
            </p:nvSpPr>
            <p:spPr>
              <a:xfrm>
                <a:off x="3069550" y="5288443"/>
                <a:ext cx="503128" cy="503128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2,0</m:t>
                          </m:r>
                        </m:sub>
                      </m:sSub>
                    </m:oMath>
                  </m:oMathPara>
                </a14:m>
                <a:endParaRPr lang="zh-TW" altLang="en-US" sz="1000" dirty="0"/>
              </a:p>
            </p:txBody>
          </p:sp>
        </mc:Choice>
        <mc:Fallback xmlns="">
          <p:sp>
            <p:nvSpPr>
              <p:cNvPr id="128" name="矩形 127">
                <a:extLst>
                  <a:ext uri="{FF2B5EF4-FFF2-40B4-BE49-F238E27FC236}">
                    <a16:creationId xmlns:a16="http://schemas.microsoft.com/office/drawing/2014/main" id="{CD90832B-A114-4043-99BD-E4071B701B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9550" y="5288443"/>
                <a:ext cx="503128" cy="50312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9" name="矩形 128">
            <a:extLst>
              <a:ext uri="{FF2B5EF4-FFF2-40B4-BE49-F238E27FC236}">
                <a16:creationId xmlns:a16="http://schemas.microsoft.com/office/drawing/2014/main" id="{C10B642B-36BA-4463-820C-E6E23A71C19B}"/>
              </a:ext>
            </a:extLst>
          </p:cNvPr>
          <p:cNvSpPr/>
          <p:nvPr/>
        </p:nvSpPr>
        <p:spPr>
          <a:xfrm>
            <a:off x="3574519" y="5288443"/>
            <a:ext cx="503128" cy="503128"/>
          </a:xfrm>
          <a:prstGeom prst="rect">
            <a:avLst/>
          </a:prstGeom>
          <a:noFill/>
          <a:ln w="127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矩形 129">
                <a:extLst>
                  <a:ext uri="{FF2B5EF4-FFF2-40B4-BE49-F238E27FC236}">
                    <a16:creationId xmlns:a16="http://schemas.microsoft.com/office/drawing/2014/main" id="{2C1B85B5-C1C2-4B28-89DC-FE1BCBDCB2FD}"/>
                  </a:ext>
                </a:extLst>
              </p:cNvPr>
              <p:cNvSpPr/>
              <p:nvPr/>
            </p:nvSpPr>
            <p:spPr>
              <a:xfrm>
                <a:off x="4080803" y="5288443"/>
                <a:ext cx="503128" cy="503128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1000" dirty="0"/>
              </a:p>
            </p:txBody>
          </p:sp>
        </mc:Choice>
        <mc:Fallback xmlns="">
          <p:sp>
            <p:nvSpPr>
              <p:cNvPr id="130" name="矩形 129">
                <a:extLst>
                  <a:ext uri="{FF2B5EF4-FFF2-40B4-BE49-F238E27FC236}">
                    <a16:creationId xmlns:a16="http://schemas.microsoft.com/office/drawing/2014/main" id="{2C1B85B5-C1C2-4B28-89DC-FE1BCBDCB2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0803" y="5288443"/>
                <a:ext cx="503128" cy="50312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矩形 130">
                <a:extLst>
                  <a:ext uri="{FF2B5EF4-FFF2-40B4-BE49-F238E27FC236}">
                    <a16:creationId xmlns:a16="http://schemas.microsoft.com/office/drawing/2014/main" id="{96411697-6DA9-4F69-B5D7-220481776011}"/>
                  </a:ext>
                </a:extLst>
              </p:cNvPr>
              <p:cNvSpPr/>
              <p:nvPr/>
            </p:nvSpPr>
            <p:spPr>
              <a:xfrm>
                <a:off x="4585081" y="5288443"/>
                <a:ext cx="503128" cy="503128"/>
              </a:xfrm>
              <a:prstGeom prst="rect">
                <a:avLst/>
              </a:prstGeom>
              <a:noFill/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1000" dirty="0"/>
              </a:p>
            </p:txBody>
          </p:sp>
        </mc:Choice>
        <mc:Fallback xmlns="">
          <p:sp>
            <p:nvSpPr>
              <p:cNvPr id="131" name="矩形 130">
                <a:extLst>
                  <a:ext uri="{FF2B5EF4-FFF2-40B4-BE49-F238E27FC236}">
                    <a16:creationId xmlns:a16="http://schemas.microsoft.com/office/drawing/2014/main" id="{96411697-6DA9-4F69-B5D7-2204817760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5081" y="5288443"/>
                <a:ext cx="503128" cy="50312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矩形 131">
                <a:extLst>
                  <a:ext uri="{FF2B5EF4-FFF2-40B4-BE49-F238E27FC236}">
                    <a16:creationId xmlns:a16="http://schemas.microsoft.com/office/drawing/2014/main" id="{2634C2E9-EE85-40F7-84E1-A5DE2F7CFD35}"/>
                  </a:ext>
                </a:extLst>
              </p:cNvPr>
              <p:cNvSpPr/>
              <p:nvPr/>
            </p:nvSpPr>
            <p:spPr>
              <a:xfrm>
                <a:off x="3069550" y="5794234"/>
                <a:ext cx="503128" cy="503128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3,0</m:t>
                          </m:r>
                        </m:sub>
                      </m:sSub>
                    </m:oMath>
                  </m:oMathPara>
                </a14:m>
                <a:endParaRPr lang="zh-TW" altLang="en-US" sz="1000" dirty="0"/>
              </a:p>
            </p:txBody>
          </p:sp>
        </mc:Choice>
        <mc:Fallback xmlns="">
          <p:sp>
            <p:nvSpPr>
              <p:cNvPr id="132" name="矩形 131">
                <a:extLst>
                  <a:ext uri="{FF2B5EF4-FFF2-40B4-BE49-F238E27FC236}">
                    <a16:creationId xmlns:a16="http://schemas.microsoft.com/office/drawing/2014/main" id="{2634C2E9-EE85-40F7-84E1-A5DE2F7CFD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9550" y="5794234"/>
                <a:ext cx="503128" cy="50312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3" name="矩形 132">
            <a:extLst>
              <a:ext uri="{FF2B5EF4-FFF2-40B4-BE49-F238E27FC236}">
                <a16:creationId xmlns:a16="http://schemas.microsoft.com/office/drawing/2014/main" id="{398197DB-3A21-4AC3-8A2F-9FC0DCEA4B67}"/>
              </a:ext>
            </a:extLst>
          </p:cNvPr>
          <p:cNvSpPr/>
          <p:nvPr/>
        </p:nvSpPr>
        <p:spPr>
          <a:xfrm>
            <a:off x="3574519" y="5794234"/>
            <a:ext cx="503128" cy="503128"/>
          </a:xfrm>
          <a:prstGeom prst="rect">
            <a:avLst/>
          </a:prstGeom>
          <a:noFill/>
          <a:ln w="127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4" name="矩形 133">
                <a:extLst>
                  <a:ext uri="{FF2B5EF4-FFF2-40B4-BE49-F238E27FC236}">
                    <a16:creationId xmlns:a16="http://schemas.microsoft.com/office/drawing/2014/main" id="{DE10D60B-1E1D-47E2-802A-D7C5AB18C5D4}"/>
                  </a:ext>
                </a:extLst>
              </p:cNvPr>
              <p:cNvSpPr/>
              <p:nvPr/>
            </p:nvSpPr>
            <p:spPr>
              <a:xfrm>
                <a:off x="4080803" y="5794234"/>
                <a:ext cx="503128" cy="503128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1000" dirty="0"/>
              </a:p>
            </p:txBody>
          </p:sp>
        </mc:Choice>
        <mc:Fallback xmlns="">
          <p:sp>
            <p:nvSpPr>
              <p:cNvPr id="134" name="矩形 133">
                <a:extLst>
                  <a:ext uri="{FF2B5EF4-FFF2-40B4-BE49-F238E27FC236}">
                    <a16:creationId xmlns:a16="http://schemas.microsoft.com/office/drawing/2014/main" id="{DE10D60B-1E1D-47E2-802A-D7C5AB18C5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0803" y="5794234"/>
                <a:ext cx="503128" cy="503128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矩形 134">
                <a:extLst>
                  <a:ext uri="{FF2B5EF4-FFF2-40B4-BE49-F238E27FC236}">
                    <a16:creationId xmlns:a16="http://schemas.microsoft.com/office/drawing/2014/main" id="{E6185C6D-3B53-404F-A7F7-937A2E464C3E}"/>
                  </a:ext>
                </a:extLst>
              </p:cNvPr>
              <p:cNvSpPr/>
              <p:nvPr/>
            </p:nvSpPr>
            <p:spPr>
              <a:xfrm>
                <a:off x="4585081" y="5794234"/>
                <a:ext cx="503128" cy="503128"/>
              </a:xfrm>
              <a:prstGeom prst="rect">
                <a:avLst/>
              </a:prstGeom>
              <a:noFill/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1000" dirty="0"/>
              </a:p>
            </p:txBody>
          </p:sp>
        </mc:Choice>
        <mc:Fallback xmlns="">
          <p:sp>
            <p:nvSpPr>
              <p:cNvPr id="135" name="矩形 134">
                <a:extLst>
                  <a:ext uri="{FF2B5EF4-FFF2-40B4-BE49-F238E27FC236}">
                    <a16:creationId xmlns:a16="http://schemas.microsoft.com/office/drawing/2014/main" id="{E6185C6D-3B53-404F-A7F7-937A2E464C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5081" y="5794234"/>
                <a:ext cx="503128" cy="503128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矩形 135">
                <a:extLst>
                  <a:ext uri="{FF2B5EF4-FFF2-40B4-BE49-F238E27FC236}">
                    <a16:creationId xmlns:a16="http://schemas.microsoft.com/office/drawing/2014/main" id="{41CF0DCD-F475-42C2-AECB-BD0B6DB1E17D}"/>
                  </a:ext>
                </a:extLst>
              </p:cNvPr>
              <p:cNvSpPr/>
              <p:nvPr/>
            </p:nvSpPr>
            <p:spPr>
              <a:xfrm>
                <a:off x="3626879" y="4730292"/>
                <a:ext cx="503128" cy="50312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zh-TW" altLang="en-US" sz="1000" dirty="0"/>
              </a:p>
            </p:txBody>
          </p:sp>
        </mc:Choice>
        <mc:Fallback xmlns="">
          <p:sp>
            <p:nvSpPr>
              <p:cNvPr id="136" name="矩形 135">
                <a:extLst>
                  <a:ext uri="{FF2B5EF4-FFF2-40B4-BE49-F238E27FC236}">
                    <a16:creationId xmlns:a16="http://schemas.microsoft.com/office/drawing/2014/main" id="{41CF0DCD-F475-42C2-AECB-BD0B6DB1E1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6879" y="4730292"/>
                <a:ext cx="503128" cy="503128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7" name="矩形 136">
            <a:extLst>
              <a:ext uri="{FF2B5EF4-FFF2-40B4-BE49-F238E27FC236}">
                <a16:creationId xmlns:a16="http://schemas.microsoft.com/office/drawing/2014/main" id="{BCCA037A-F0AC-41B6-BDF3-BED7A0FFC6A5}"/>
              </a:ext>
            </a:extLst>
          </p:cNvPr>
          <p:cNvSpPr/>
          <p:nvPr/>
        </p:nvSpPr>
        <p:spPr>
          <a:xfrm>
            <a:off x="5441512" y="3778250"/>
            <a:ext cx="1308134" cy="402503"/>
          </a:xfrm>
          <a:prstGeom prst="rect">
            <a:avLst/>
          </a:prstGeom>
          <a:noFill/>
          <a:ln w="127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MixColumns</a:t>
            </a:r>
            <a:r>
              <a:rPr lang="en-US" altLang="zh-TW" sz="1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()</a:t>
            </a:r>
            <a:endParaRPr lang="zh-TW" altLang="en-US" sz="1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矩形 137">
                <a:extLst>
                  <a:ext uri="{FF2B5EF4-FFF2-40B4-BE49-F238E27FC236}">
                    <a16:creationId xmlns:a16="http://schemas.microsoft.com/office/drawing/2014/main" id="{2DB96A46-AEC7-4D4E-9FED-F5D28074C507}"/>
                  </a:ext>
                </a:extLst>
              </p:cNvPr>
              <p:cNvSpPr/>
              <p:nvPr/>
            </p:nvSpPr>
            <p:spPr>
              <a:xfrm>
                <a:off x="3627866" y="4226304"/>
                <a:ext cx="503128" cy="50312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0,</m:t>
                          </m:r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zh-TW" altLang="en-US" sz="1000" dirty="0"/>
              </a:p>
            </p:txBody>
          </p:sp>
        </mc:Choice>
        <mc:Fallback xmlns="">
          <p:sp>
            <p:nvSpPr>
              <p:cNvPr id="138" name="矩形 137">
                <a:extLst>
                  <a:ext uri="{FF2B5EF4-FFF2-40B4-BE49-F238E27FC236}">
                    <a16:creationId xmlns:a16="http://schemas.microsoft.com/office/drawing/2014/main" id="{2DB96A46-AEC7-4D4E-9FED-F5D28074C5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7866" y="4226304"/>
                <a:ext cx="503128" cy="503128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矩形 138">
                <a:extLst>
                  <a:ext uri="{FF2B5EF4-FFF2-40B4-BE49-F238E27FC236}">
                    <a16:creationId xmlns:a16="http://schemas.microsoft.com/office/drawing/2014/main" id="{C7B90B68-5FC2-488B-9A85-C36FB5C95570}"/>
                  </a:ext>
                </a:extLst>
              </p:cNvPr>
              <p:cNvSpPr/>
              <p:nvPr/>
            </p:nvSpPr>
            <p:spPr>
              <a:xfrm>
                <a:off x="3627702" y="5237145"/>
                <a:ext cx="503128" cy="50312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zh-TW" altLang="en-US" sz="1000" dirty="0"/>
              </a:p>
            </p:txBody>
          </p:sp>
        </mc:Choice>
        <mc:Fallback xmlns="">
          <p:sp>
            <p:nvSpPr>
              <p:cNvPr id="139" name="矩形 138">
                <a:extLst>
                  <a:ext uri="{FF2B5EF4-FFF2-40B4-BE49-F238E27FC236}">
                    <a16:creationId xmlns:a16="http://schemas.microsoft.com/office/drawing/2014/main" id="{C7B90B68-5FC2-488B-9A85-C36FB5C955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7702" y="5237145"/>
                <a:ext cx="503128" cy="503128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矩形 139">
                <a:extLst>
                  <a:ext uri="{FF2B5EF4-FFF2-40B4-BE49-F238E27FC236}">
                    <a16:creationId xmlns:a16="http://schemas.microsoft.com/office/drawing/2014/main" id="{7A6A22C7-BDCE-48BC-A6F3-C85E09131F8C}"/>
                  </a:ext>
                </a:extLst>
              </p:cNvPr>
              <p:cNvSpPr/>
              <p:nvPr/>
            </p:nvSpPr>
            <p:spPr>
              <a:xfrm>
                <a:off x="3628778" y="5742936"/>
                <a:ext cx="503128" cy="50312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zh-TW" altLang="en-US" sz="1000" dirty="0"/>
              </a:p>
            </p:txBody>
          </p:sp>
        </mc:Choice>
        <mc:Fallback xmlns="">
          <p:sp>
            <p:nvSpPr>
              <p:cNvPr id="140" name="矩形 139">
                <a:extLst>
                  <a:ext uri="{FF2B5EF4-FFF2-40B4-BE49-F238E27FC236}">
                    <a16:creationId xmlns:a16="http://schemas.microsoft.com/office/drawing/2014/main" id="{7A6A22C7-BDCE-48BC-A6F3-C85E09131F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8778" y="5742936"/>
                <a:ext cx="503128" cy="503128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矩形 140">
                <a:extLst>
                  <a:ext uri="{FF2B5EF4-FFF2-40B4-BE49-F238E27FC236}">
                    <a16:creationId xmlns:a16="http://schemas.microsoft.com/office/drawing/2014/main" id="{78D95424-C6EE-4B6B-BAB5-2637AA626709}"/>
                  </a:ext>
                </a:extLst>
              </p:cNvPr>
              <p:cNvSpPr/>
              <p:nvPr/>
            </p:nvSpPr>
            <p:spPr>
              <a:xfrm>
                <a:off x="7105613" y="4277749"/>
                <a:ext cx="503128" cy="503128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0,0</m:t>
                          </m:r>
                        </m:sub>
                      </m:sSub>
                    </m:oMath>
                  </m:oMathPara>
                </a14:m>
                <a:endParaRPr lang="zh-TW" altLang="en-US" sz="1000" dirty="0"/>
              </a:p>
            </p:txBody>
          </p:sp>
        </mc:Choice>
        <mc:Fallback xmlns="">
          <p:sp>
            <p:nvSpPr>
              <p:cNvPr id="141" name="矩形 140">
                <a:extLst>
                  <a:ext uri="{FF2B5EF4-FFF2-40B4-BE49-F238E27FC236}">
                    <a16:creationId xmlns:a16="http://schemas.microsoft.com/office/drawing/2014/main" id="{78D95424-C6EE-4B6B-BAB5-2637AA6267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5613" y="4277749"/>
                <a:ext cx="503128" cy="503128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2" name="矩形 141">
            <a:extLst>
              <a:ext uri="{FF2B5EF4-FFF2-40B4-BE49-F238E27FC236}">
                <a16:creationId xmlns:a16="http://schemas.microsoft.com/office/drawing/2014/main" id="{8ABBEC78-4305-4C56-A527-2ED442B99FC6}"/>
              </a:ext>
            </a:extLst>
          </p:cNvPr>
          <p:cNvSpPr/>
          <p:nvPr/>
        </p:nvSpPr>
        <p:spPr>
          <a:xfrm>
            <a:off x="7610582" y="4277749"/>
            <a:ext cx="503128" cy="503128"/>
          </a:xfrm>
          <a:prstGeom prst="rect">
            <a:avLst/>
          </a:prstGeom>
          <a:noFill/>
          <a:ln w="127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矩形 142">
                <a:extLst>
                  <a:ext uri="{FF2B5EF4-FFF2-40B4-BE49-F238E27FC236}">
                    <a16:creationId xmlns:a16="http://schemas.microsoft.com/office/drawing/2014/main" id="{E2A6DA0E-AB1E-43EB-B56A-9D40BCBBCDFD}"/>
                  </a:ext>
                </a:extLst>
              </p:cNvPr>
              <p:cNvSpPr/>
              <p:nvPr/>
            </p:nvSpPr>
            <p:spPr>
              <a:xfrm>
                <a:off x="8116866" y="4277749"/>
                <a:ext cx="503128" cy="503128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0,</m:t>
                          </m:r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1000" dirty="0"/>
              </a:p>
            </p:txBody>
          </p:sp>
        </mc:Choice>
        <mc:Fallback xmlns="">
          <p:sp>
            <p:nvSpPr>
              <p:cNvPr id="143" name="矩形 142">
                <a:extLst>
                  <a:ext uri="{FF2B5EF4-FFF2-40B4-BE49-F238E27FC236}">
                    <a16:creationId xmlns:a16="http://schemas.microsoft.com/office/drawing/2014/main" id="{E2A6DA0E-AB1E-43EB-B56A-9D40BCBBCD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6866" y="4277749"/>
                <a:ext cx="503128" cy="503128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矩形 143">
                <a:extLst>
                  <a:ext uri="{FF2B5EF4-FFF2-40B4-BE49-F238E27FC236}">
                    <a16:creationId xmlns:a16="http://schemas.microsoft.com/office/drawing/2014/main" id="{CF82C8E6-6CC0-4650-AF4C-10C81CC92A30}"/>
                  </a:ext>
                </a:extLst>
              </p:cNvPr>
              <p:cNvSpPr/>
              <p:nvPr/>
            </p:nvSpPr>
            <p:spPr>
              <a:xfrm>
                <a:off x="8623807" y="4277749"/>
                <a:ext cx="503128" cy="503128"/>
              </a:xfrm>
              <a:prstGeom prst="rect">
                <a:avLst/>
              </a:prstGeom>
              <a:noFill/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0,</m:t>
                          </m:r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1000" dirty="0"/>
              </a:p>
            </p:txBody>
          </p:sp>
        </mc:Choice>
        <mc:Fallback xmlns="">
          <p:sp>
            <p:nvSpPr>
              <p:cNvPr id="144" name="矩形 143">
                <a:extLst>
                  <a:ext uri="{FF2B5EF4-FFF2-40B4-BE49-F238E27FC236}">
                    <a16:creationId xmlns:a16="http://schemas.microsoft.com/office/drawing/2014/main" id="{CF82C8E6-6CC0-4650-AF4C-10C81CC92A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23807" y="4277749"/>
                <a:ext cx="503128" cy="503128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矩形 144">
                <a:extLst>
                  <a:ext uri="{FF2B5EF4-FFF2-40B4-BE49-F238E27FC236}">
                    <a16:creationId xmlns:a16="http://schemas.microsoft.com/office/drawing/2014/main" id="{73508FD7-CE3B-4213-9F6B-7BA90FBB5742}"/>
                  </a:ext>
                </a:extLst>
              </p:cNvPr>
              <p:cNvSpPr/>
              <p:nvPr/>
            </p:nvSpPr>
            <p:spPr>
              <a:xfrm>
                <a:off x="7106632" y="4783540"/>
                <a:ext cx="503128" cy="503128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1,0</m:t>
                          </m:r>
                        </m:sub>
                      </m:sSub>
                    </m:oMath>
                  </m:oMathPara>
                </a14:m>
                <a:endParaRPr lang="zh-TW" altLang="en-US" sz="1000" dirty="0"/>
              </a:p>
            </p:txBody>
          </p:sp>
        </mc:Choice>
        <mc:Fallback xmlns="">
          <p:sp>
            <p:nvSpPr>
              <p:cNvPr id="145" name="矩形 144">
                <a:extLst>
                  <a:ext uri="{FF2B5EF4-FFF2-40B4-BE49-F238E27FC236}">
                    <a16:creationId xmlns:a16="http://schemas.microsoft.com/office/drawing/2014/main" id="{73508FD7-CE3B-4213-9F6B-7BA90FBB57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6632" y="4783540"/>
                <a:ext cx="503128" cy="503128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6" name="矩形 145">
                <a:extLst>
                  <a:ext uri="{FF2B5EF4-FFF2-40B4-BE49-F238E27FC236}">
                    <a16:creationId xmlns:a16="http://schemas.microsoft.com/office/drawing/2014/main" id="{A4FE0201-DE21-40FA-A252-E225DFF899AE}"/>
                  </a:ext>
                </a:extLst>
              </p:cNvPr>
              <p:cNvSpPr/>
              <p:nvPr/>
            </p:nvSpPr>
            <p:spPr>
              <a:xfrm>
                <a:off x="8117885" y="4783540"/>
                <a:ext cx="503128" cy="503128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1000" dirty="0"/>
              </a:p>
            </p:txBody>
          </p:sp>
        </mc:Choice>
        <mc:Fallback xmlns="">
          <p:sp>
            <p:nvSpPr>
              <p:cNvPr id="146" name="矩形 145">
                <a:extLst>
                  <a:ext uri="{FF2B5EF4-FFF2-40B4-BE49-F238E27FC236}">
                    <a16:creationId xmlns:a16="http://schemas.microsoft.com/office/drawing/2014/main" id="{A4FE0201-DE21-40FA-A252-E225DFF899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7885" y="4783540"/>
                <a:ext cx="503128" cy="503128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矩形 146">
                <a:extLst>
                  <a:ext uri="{FF2B5EF4-FFF2-40B4-BE49-F238E27FC236}">
                    <a16:creationId xmlns:a16="http://schemas.microsoft.com/office/drawing/2014/main" id="{6A592D5B-7948-49CC-BA08-D6636A38A49A}"/>
                  </a:ext>
                </a:extLst>
              </p:cNvPr>
              <p:cNvSpPr/>
              <p:nvPr/>
            </p:nvSpPr>
            <p:spPr>
              <a:xfrm>
                <a:off x="8622163" y="4783540"/>
                <a:ext cx="503128" cy="503128"/>
              </a:xfrm>
              <a:prstGeom prst="rect">
                <a:avLst/>
              </a:prstGeom>
              <a:noFill/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1000" dirty="0"/>
              </a:p>
            </p:txBody>
          </p:sp>
        </mc:Choice>
        <mc:Fallback xmlns="">
          <p:sp>
            <p:nvSpPr>
              <p:cNvPr id="147" name="矩形 146">
                <a:extLst>
                  <a:ext uri="{FF2B5EF4-FFF2-40B4-BE49-F238E27FC236}">
                    <a16:creationId xmlns:a16="http://schemas.microsoft.com/office/drawing/2014/main" id="{6A592D5B-7948-49CC-BA08-D6636A38A4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22163" y="4783540"/>
                <a:ext cx="503128" cy="503128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矩形 147">
                <a:extLst>
                  <a:ext uri="{FF2B5EF4-FFF2-40B4-BE49-F238E27FC236}">
                    <a16:creationId xmlns:a16="http://schemas.microsoft.com/office/drawing/2014/main" id="{3BD7CDD8-4548-415E-9C53-7D5823F19654}"/>
                  </a:ext>
                </a:extLst>
              </p:cNvPr>
              <p:cNvSpPr/>
              <p:nvPr/>
            </p:nvSpPr>
            <p:spPr>
              <a:xfrm>
                <a:off x="7106632" y="5289331"/>
                <a:ext cx="503128" cy="503128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2,0</m:t>
                          </m:r>
                        </m:sub>
                      </m:sSub>
                    </m:oMath>
                  </m:oMathPara>
                </a14:m>
                <a:endParaRPr lang="zh-TW" altLang="en-US" sz="1000" dirty="0"/>
              </a:p>
            </p:txBody>
          </p:sp>
        </mc:Choice>
        <mc:Fallback xmlns="">
          <p:sp>
            <p:nvSpPr>
              <p:cNvPr id="148" name="矩形 147">
                <a:extLst>
                  <a:ext uri="{FF2B5EF4-FFF2-40B4-BE49-F238E27FC236}">
                    <a16:creationId xmlns:a16="http://schemas.microsoft.com/office/drawing/2014/main" id="{3BD7CDD8-4548-415E-9C53-7D5823F196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6632" y="5289331"/>
                <a:ext cx="503128" cy="503128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9" name="矩形 148">
            <a:extLst>
              <a:ext uri="{FF2B5EF4-FFF2-40B4-BE49-F238E27FC236}">
                <a16:creationId xmlns:a16="http://schemas.microsoft.com/office/drawing/2014/main" id="{111B1DB6-53C9-427E-AE8A-4695820E4A59}"/>
              </a:ext>
            </a:extLst>
          </p:cNvPr>
          <p:cNvSpPr/>
          <p:nvPr/>
        </p:nvSpPr>
        <p:spPr>
          <a:xfrm>
            <a:off x="7611601" y="5289331"/>
            <a:ext cx="503128" cy="503128"/>
          </a:xfrm>
          <a:prstGeom prst="rect">
            <a:avLst/>
          </a:prstGeom>
          <a:noFill/>
          <a:ln w="127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0" name="矩形 149">
                <a:extLst>
                  <a:ext uri="{FF2B5EF4-FFF2-40B4-BE49-F238E27FC236}">
                    <a16:creationId xmlns:a16="http://schemas.microsoft.com/office/drawing/2014/main" id="{FED1056B-CD22-4CFB-8B38-B8817A16CD41}"/>
                  </a:ext>
                </a:extLst>
              </p:cNvPr>
              <p:cNvSpPr/>
              <p:nvPr/>
            </p:nvSpPr>
            <p:spPr>
              <a:xfrm>
                <a:off x="8117885" y="5289331"/>
                <a:ext cx="503128" cy="503128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1000" dirty="0"/>
              </a:p>
            </p:txBody>
          </p:sp>
        </mc:Choice>
        <mc:Fallback xmlns="">
          <p:sp>
            <p:nvSpPr>
              <p:cNvPr id="150" name="矩形 149">
                <a:extLst>
                  <a:ext uri="{FF2B5EF4-FFF2-40B4-BE49-F238E27FC236}">
                    <a16:creationId xmlns:a16="http://schemas.microsoft.com/office/drawing/2014/main" id="{FED1056B-CD22-4CFB-8B38-B8817A16CD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7885" y="5289331"/>
                <a:ext cx="503128" cy="503128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1" name="矩形 150">
                <a:extLst>
                  <a:ext uri="{FF2B5EF4-FFF2-40B4-BE49-F238E27FC236}">
                    <a16:creationId xmlns:a16="http://schemas.microsoft.com/office/drawing/2014/main" id="{92C3F6CE-72F6-43B2-BE73-815F307580C2}"/>
                  </a:ext>
                </a:extLst>
              </p:cNvPr>
              <p:cNvSpPr/>
              <p:nvPr/>
            </p:nvSpPr>
            <p:spPr>
              <a:xfrm>
                <a:off x="8622163" y="5289331"/>
                <a:ext cx="503128" cy="503128"/>
              </a:xfrm>
              <a:prstGeom prst="rect">
                <a:avLst/>
              </a:prstGeom>
              <a:noFill/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1000" dirty="0"/>
              </a:p>
            </p:txBody>
          </p:sp>
        </mc:Choice>
        <mc:Fallback xmlns="">
          <p:sp>
            <p:nvSpPr>
              <p:cNvPr id="151" name="矩形 150">
                <a:extLst>
                  <a:ext uri="{FF2B5EF4-FFF2-40B4-BE49-F238E27FC236}">
                    <a16:creationId xmlns:a16="http://schemas.microsoft.com/office/drawing/2014/main" id="{92C3F6CE-72F6-43B2-BE73-815F307580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22163" y="5289331"/>
                <a:ext cx="503128" cy="503128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矩形 151">
                <a:extLst>
                  <a:ext uri="{FF2B5EF4-FFF2-40B4-BE49-F238E27FC236}">
                    <a16:creationId xmlns:a16="http://schemas.microsoft.com/office/drawing/2014/main" id="{0DD12982-715F-4623-A657-CCDEC8ED35F7}"/>
                  </a:ext>
                </a:extLst>
              </p:cNvPr>
              <p:cNvSpPr/>
              <p:nvPr/>
            </p:nvSpPr>
            <p:spPr>
              <a:xfrm>
                <a:off x="7106632" y="5795122"/>
                <a:ext cx="503128" cy="503128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3,0</m:t>
                          </m:r>
                        </m:sub>
                      </m:sSub>
                    </m:oMath>
                  </m:oMathPara>
                </a14:m>
                <a:endParaRPr lang="zh-TW" altLang="en-US" sz="1000" dirty="0"/>
              </a:p>
            </p:txBody>
          </p:sp>
        </mc:Choice>
        <mc:Fallback xmlns="">
          <p:sp>
            <p:nvSpPr>
              <p:cNvPr id="152" name="矩形 151">
                <a:extLst>
                  <a:ext uri="{FF2B5EF4-FFF2-40B4-BE49-F238E27FC236}">
                    <a16:creationId xmlns:a16="http://schemas.microsoft.com/office/drawing/2014/main" id="{0DD12982-715F-4623-A657-CCDEC8ED35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6632" y="5795122"/>
                <a:ext cx="503128" cy="503128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3" name="矩形 152">
            <a:extLst>
              <a:ext uri="{FF2B5EF4-FFF2-40B4-BE49-F238E27FC236}">
                <a16:creationId xmlns:a16="http://schemas.microsoft.com/office/drawing/2014/main" id="{59FE79F5-7A7F-41AC-B7DC-E512BADAA0B3}"/>
              </a:ext>
            </a:extLst>
          </p:cNvPr>
          <p:cNvSpPr/>
          <p:nvPr/>
        </p:nvSpPr>
        <p:spPr>
          <a:xfrm>
            <a:off x="7611601" y="5795122"/>
            <a:ext cx="503128" cy="503128"/>
          </a:xfrm>
          <a:prstGeom prst="rect">
            <a:avLst/>
          </a:prstGeom>
          <a:noFill/>
          <a:ln w="127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矩形 153">
                <a:extLst>
                  <a:ext uri="{FF2B5EF4-FFF2-40B4-BE49-F238E27FC236}">
                    <a16:creationId xmlns:a16="http://schemas.microsoft.com/office/drawing/2014/main" id="{4A25E3BA-0161-4205-9EBB-4FFC9A66C891}"/>
                  </a:ext>
                </a:extLst>
              </p:cNvPr>
              <p:cNvSpPr/>
              <p:nvPr/>
            </p:nvSpPr>
            <p:spPr>
              <a:xfrm>
                <a:off x="8117885" y="5795122"/>
                <a:ext cx="503128" cy="503128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1000" dirty="0"/>
              </a:p>
            </p:txBody>
          </p:sp>
        </mc:Choice>
        <mc:Fallback xmlns="">
          <p:sp>
            <p:nvSpPr>
              <p:cNvPr id="154" name="矩形 153">
                <a:extLst>
                  <a:ext uri="{FF2B5EF4-FFF2-40B4-BE49-F238E27FC236}">
                    <a16:creationId xmlns:a16="http://schemas.microsoft.com/office/drawing/2014/main" id="{4A25E3BA-0161-4205-9EBB-4FFC9A66C8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7885" y="5795122"/>
                <a:ext cx="503128" cy="503128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矩形 154">
                <a:extLst>
                  <a:ext uri="{FF2B5EF4-FFF2-40B4-BE49-F238E27FC236}">
                    <a16:creationId xmlns:a16="http://schemas.microsoft.com/office/drawing/2014/main" id="{EFE4B2D7-A832-4A83-A7E1-C28DC9A5CB85}"/>
                  </a:ext>
                </a:extLst>
              </p:cNvPr>
              <p:cNvSpPr/>
              <p:nvPr/>
            </p:nvSpPr>
            <p:spPr>
              <a:xfrm>
                <a:off x="8622163" y="5795122"/>
                <a:ext cx="503128" cy="503128"/>
              </a:xfrm>
              <a:prstGeom prst="rect">
                <a:avLst/>
              </a:prstGeom>
              <a:noFill/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1000" dirty="0"/>
              </a:p>
            </p:txBody>
          </p:sp>
        </mc:Choice>
        <mc:Fallback xmlns="">
          <p:sp>
            <p:nvSpPr>
              <p:cNvPr id="155" name="矩形 154">
                <a:extLst>
                  <a:ext uri="{FF2B5EF4-FFF2-40B4-BE49-F238E27FC236}">
                    <a16:creationId xmlns:a16="http://schemas.microsoft.com/office/drawing/2014/main" id="{EFE4B2D7-A832-4A83-A7E1-C28DC9A5CB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22163" y="5795122"/>
                <a:ext cx="503128" cy="503128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矩形 155">
                <a:extLst>
                  <a:ext uri="{FF2B5EF4-FFF2-40B4-BE49-F238E27FC236}">
                    <a16:creationId xmlns:a16="http://schemas.microsoft.com/office/drawing/2014/main" id="{10BF2427-C639-4878-B515-E64FABB04BAE}"/>
                  </a:ext>
                </a:extLst>
              </p:cNvPr>
              <p:cNvSpPr/>
              <p:nvPr/>
            </p:nvSpPr>
            <p:spPr>
              <a:xfrm>
                <a:off x="7663961" y="4731180"/>
                <a:ext cx="503128" cy="50312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zh-TW" altLang="en-US" sz="1000" dirty="0"/>
              </a:p>
            </p:txBody>
          </p:sp>
        </mc:Choice>
        <mc:Fallback xmlns="">
          <p:sp>
            <p:nvSpPr>
              <p:cNvPr id="156" name="矩形 155">
                <a:extLst>
                  <a:ext uri="{FF2B5EF4-FFF2-40B4-BE49-F238E27FC236}">
                    <a16:creationId xmlns:a16="http://schemas.microsoft.com/office/drawing/2014/main" id="{10BF2427-C639-4878-B515-E64FABB04B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3961" y="4731180"/>
                <a:ext cx="503128" cy="503128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7" name="矩形 156">
                <a:extLst>
                  <a:ext uri="{FF2B5EF4-FFF2-40B4-BE49-F238E27FC236}">
                    <a16:creationId xmlns:a16="http://schemas.microsoft.com/office/drawing/2014/main" id="{AE7D82D1-065E-4B46-9450-CE0E4FE96434}"/>
                  </a:ext>
                </a:extLst>
              </p:cNvPr>
              <p:cNvSpPr/>
              <p:nvPr/>
            </p:nvSpPr>
            <p:spPr>
              <a:xfrm>
                <a:off x="7664948" y="4227192"/>
                <a:ext cx="503128" cy="50312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0,</m:t>
                          </m:r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zh-TW" altLang="en-US" sz="1000" dirty="0"/>
              </a:p>
            </p:txBody>
          </p:sp>
        </mc:Choice>
        <mc:Fallback xmlns="">
          <p:sp>
            <p:nvSpPr>
              <p:cNvPr id="157" name="矩形 156">
                <a:extLst>
                  <a:ext uri="{FF2B5EF4-FFF2-40B4-BE49-F238E27FC236}">
                    <a16:creationId xmlns:a16="http://schemas.microsoft.com/office/drawing/2014/main" id="{AE7D82D1-065E-4B46-9450-CE0E4FE964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4948" y="4227192"/>
                <a:ext cx="503128" cy="503128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8" name="矩形 157">
                <a:extLst>
                  <a:ext uri="{FF2B5EF4-FFF2-40B4-BE49-F238E27FC236}">
                    <a16:creationId xmlns:a16="http://schemas.microsoft.com/office/drawing/2014/main" id="{B2B186A9-C2A7-43B8-8773-EEB565FD3E74}"/>
                  </a:ext>
                </a:extLst>
              </p:cNvPr>
              <p:cNvSpPr/>
              <p:nvPr/>
            </p:nvSpPr>
            <p:spPr>
              <a:xfrm>
                <a:off x="7664784" y="5238033"/>
                <a:ext cx="503128" cy="50312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zh-TW" altLang="en-US" sz="1000" dirty="0"/>
              </a:p>
            </p:txBody>
          </p:sp>
        </mc:Choice>
        <mc:Fallback xmlns="">
          <p:sp>
            <p:nvSpPr>
              <p:cNvPr id="158" name="矩形 157">
                <a:extLst>
                  <a:ext uri="{FF2B5EF4-FFF2-40B4-BE49-F238E27FC236}">
                    <a16:creationId xmlns:a16="http://schemas.microsoft.com/office/drawing/2014/main" id="{B2B186A9-C2A7-43B8-8773-EEB565FD3E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4784" y="5238033"/>
                <a:ext cx="503128" cy="503128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9" name="矩形 158">
                <a:extLst>
                  <a:ext uri="{FF2B5EF4-FFF2-40B4-BE49-F238E27FC236}">
                    <a16:creationId xmlns:a16="http://schemas.microsoft.com/office/drawing/2014/main" id="{B46B92FF-D8A2-4E7F-9EFF-CCAF38FA0CC8}"/>
                  </a:ext>
                </a:extLst>
              </p:cNvPr>
              <p:cNvSpPr/>
              <p:nvPr/>
            </p:nvSpPr>
            <p:spPr>
              <a:xfrm>
                <a:off x="7665860" y="5743823"/>
                <a:ext cx="503128" cy="50312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zh-TW" altLang="en-US" sz="1000" dirty="0"/>
              </a:p>
            </p:txBody>
          </p:sp>
        </mc:Choice>
        <mc:Fallback xmlns="">
          <p:sp>
            <p:nvSpPr>
              <p:cNvPr id="159" name="矩形 158">
                <a:extLst>
                  <a:ext uri="{FF2B5EF4-FFF2-40B4-BE49-F238E27FC236}">
                    <a16:creationId xmlns:a16="http://schemas.microsoft.com/office/drawing/2014/main" id="{B46B92FF-D8A2-4E7F-9EFF-CCAF38FA0C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5860" y="5743823"/>
                <a:ext cx="503128" cy="503128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0" name="直線單箭頭接點 159">
            <a:extLst>
              <a:ext uri="{FF2B5EF4-FFF2-40B4-BE49-F238E27FC236}">
                <a16:creationId xmlns:a16="http://schemas.microsoft.com/office/drawing/2014/main" id="{7431A446-57AD-451C-BBCE-0EC790745A4B}"/>
              </a:ext>
            </a:extLst>
          </p:cNvPr>
          <p:cNvCxnSpPr>
            <a:stCxn id="138" idx="3"/>
            <a:endCxn id="137" idx="1"/>
          </p:cNvCxnSpPr>
          <p:nvPr/>
        </p:nvCxnSpPr>
        <p:spPr>
          <a:xfrm flipV="1">
            <a:off x="4130994" y="3979501"/>
            <a:ext cx="1310518" cy="498367"/>
          </a:xfrm>
          <a:prstGeom prst="straightConnector1">
            <a:avLst/>
          </a:prstGeom>
          <a:ln w="127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直線單箭頭接點 160">
            <a:extLst>
              <a:ext uri="{FF2B5EF4-FFF2-40B4-BE49-F238E27FC236}">
                <a16:creationId xmlns:a16="http://schemas.microsoft.com/office/drawing/2014/main" id="{D6E92CF4-3B77-49F5-9B63-63D32E2BFC56}"/>
              </a:ext>
            </a:extLst>
          </p:cNvPr>
          <p:cNvCxnSpPr>
            <a:stCxn id="137" idx="3"/>
            <a:endCxn id="157" idx="1"/>
          </p:cNvCxnSpPr>
          <p:nvPr/>
        </p:nvCxnSpPr>
        <p:spPr>
          <a:xfrm>
            <a:off x="6749645" y="3979501"/>
            <a:ext cx="915302" cy="499254"/>
          </a:xfrm>
          <a:prstGeom prst="straightConnector1">
            <a:avLst/>
          </a:prstGeom>
          <a:ln w="127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7951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0" grpId="0"/>
      <p:bldP spid="121" grpId="0" animBg="1"/>
      <p:bldP spid="122" grpId="0" animBg="1"/>
      <p:bldP spid="123" grpId="0" animBg="1"/>
      <p:bldP spid="124" grpId="0" animBg="1"/>
      <p:bldP spid="125" grpId="0" animBg="1"/>
      <p:bldP spid="126" grpId="0" animBg="1"/>
      <p:bldP spid="127" grpId="0" animBg="1"/>
      <p:bldP spid="128" grpId="0" animBg="1"/>
      <p:bldP spid="129" grpId="0" animBg="1"/>
      <p:bldP spid="130" grpId="0" animBg="1"/>
      <p:bldP spid="131" grpId="0" animBg="1"/>
      <p:bldP spid="132" grpId="0" animBg="1"/>
      <p:bldP spid="133" grpId="0" animBg="1"/>
      <p:bldP spid="134" grpId="0" animBg="1"/>
      <p:bldP spid="135" grpId="0" animBg="1"/>
      <p:bldP spid="136" grpId="0" animBg="1"/>
      <p:bldP spid="137" grpId="0" animBg="1"/>
      <p:bldP spid="138" grpId="0" animBg="1"/>
      <p:bldP spid="139" grpId="0" animBg="1"/>
      <p:bldP spid="140" grpId="0" animBg="1"/>
      <p:bldP spid="141" grpId="0" animBg="1"/>
      <p:bldP spid="142" grpId="0" animBg="1"/>
      <p:bldP spid="143" grpId="0" animBg="1"/>
      <p:bldP spid="144" grpId="0" animBg="1"/>
      <p:bldP spid="145" grpId="0" animBg="1"/>
      <p:bldP spid="146" grpId="0" animBg="1"/>
      <p:bldP spid="147" grpId="0" animBg="1"/>
      <p:bldP spid="148" grpId="0" animBg="1"/>
      <p:bldP spid="149" grpId="0" animBg="1"/>
      <p:bldP spid="150" grpId="0" animBg="1"/>
      <p:bldP spid="151" grpId="0" animBg="1"/>
      <p:bldP spid="152" grpId="0" animBg="1"/>
      <p:bldP spid="153" grpId="0" animBg="1"/>
      <p:bldP spid="154" grpId="0" animBg="1"/>
      <p:bldP spid="155" grpId="0" animBg="1"/>
      <p:bldP spid="156" grpId="0" animBg="1"/>
      <p:bldP spid="157" grpId="0" animBg="1"/>
      <p:bldP spid="158" grpId="0" animBg="1"/>
      <p:bldP spid="15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29">
            <a:extLst>
              <a:ext uri="{FF2B5EF4-FFF2-40B4-BE49-F238E27FC236}">
                <a16:creationId xmlns:a16="http://schemas.microsoft.com/office/drawing/2014/main" id="{E3C1195E-6C7F-4C96-906A-6EDE75AE5BD3}"/>
              </a:ext>
            </a:extLst>
          </p:cNvPr>
          <p:cNvSpPr/>
          <p:nvPr/>
        </p:nvSpPr>
        <p:spPr>
          <a:xfrm>
            <a:off x="-2972" y="-5354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4" name="组合 53"/>
          <p:cNvGrpSpPr/>
          <p:nvPr/>
        </p:nvGrpSpPr>
        <p:grpSpPr>
          <a:xfrm>
            <a:off x="568443" y="319365"/>
            <a:ext cx="4261989" cy="400110"/>
            <a:chOff x="568442" y="319364"/>
            <a:chExt cx="4261989" cy="400111"/>
          </a:xfrm>
        </p:grpSpPr>
        <p:sp>
          <p:nvSpPr>
            <p:cNvPr id="55" name="文本框 23"/>
            <p:cNvSpPr txBox="1"/>
            <p:nvPr/>
          </p:nvSpPr>
          <p:spPr>
            <a:xfrm>
              <a:off x="665958" y="319364"/>
              <a:ext cx="4164473" cy="4001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n-ea"/>
                </a:rPr>
                <a:t>AES Algorithm – Add Round Keys</a:t>
              </a:r>
            </a:p>
          </p:txBody>
        </p:sp>
        <p:sp>
          <p:nvSpPr>
            <p:cNvPr id="56" name="等腰三角形 55"/>
            <p:cNvSpPr/>
            <p:nvPr/>
          </p:nvSpPr>
          <p:spPr>
            <a:xfrm rot="16200000" flipH="1" flipV="1">
              <a:off x="492508" y="454911"/>
              <a:ext cx="304323" cy="152455"/>
            </a:xfrm>
            <a:prstGeom prst="triangle">
              <a:avLst/>
            </a:prstGeom>
            <a:solidFill>
              <a:schemeClr val="tx2"/>
            </a:soli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  <a:latin typeface="微软雅黑"/>
                <a:cs typeface="+mn-ea"/>
              </a:endParaRPr>
            </a:p>
          </p:txBody>
        </p:sp>
      </p:grpSp>
      <p:sp>
        <p:nvSpPr>
          <p:cNvPr id="65" name="文字方塊 64">
            <a:extLst>
              <a:ext uri="{FF2B5EF4-FFF2-40B4-BE49-F238E27FC236}">
                <a16:creationId xmlns:a16="http://schemas.microsoft.com/office/drawing/2014/main" id="{85A924CF-9D13-4415-8577-1B0B54F73FA2}"/>
              </a:ext>
            </a:extLst>
          </p:cNvPr>
          <p:cNvSpPr txBox="1"/>
          <p:nvPr/>
        </p:nvSpPr>
        <p:spPr>
          <a:xfrm>
            <a:off x="11760000" y="6488668"/>
            <a:ext cx="43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18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字方塊 48">
                <a:extLst>
                  <a:ext uri="{FF2B5EF4-FFF2-40B4-BE49-F238E27FC236}">
                    <a16:creationId xmlns:a16="http://schemas.microsoft.com/office/drawing/2014/main" id="{0D73AACC-02BC-4AB5-A511-50456F67089B}"/>
                  </a:ext>
                </a:extLst>
              </p:cNvPr>
              <p:cNvSpPr txBox="1"/>
              <p:nvPr/>
            </p:nvSpPr>
            <p:spPr>
              <a:xfrm>
                <a:off x="2898423" y="1274586"/>
                <a:ext cx="6395154" cy="9673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  <a:spcBef>
                    <a:spcPts val="12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zh-TW" altLang="zh-TW" sz="1800" i="1" kern="100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TW" altLang="zh-TW" sz="1800" i="1" kern="100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800" kern="100">
                                  <a:effectLst/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r>
                                <a:rPr lang="en-US" altLang="zh-TW" sz="1800" kern="100">
                                  <a:effectLst/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e>
                            <m:sub>
                              <m:r>
                                <a:rPr lang="en-US" altLang="zh-TW" sz="1800" kern="100">
                                  <a:effectLst/>
                                  <a:latin typeface="Cambria Math" panose="02040503050406030204" pitchFamily="18" charset="0"/>
                                </a:rPr>
                                <m:t>0,</m:t>
                              </m:r>
                              <m:r>
                                <a:rPr lang="en-US" altLang="zh-TW" sz="1800" kern="100">
                                  <a:effectLst/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lang="en-US" altLang="zh-TW" sz="1800" kern="100">
                              <a:effectLst/>
                              <a:latin typeface="Cambria Math" panose="02040503050406030204" pitchFamily="18" charset="0"/>
                            </a:rPr>
                            <m:t> , </m:t>
                          </m:r>
                          <m:sSub>
                            <m:sSubPr>
                              <m:ctrlPr>
                                <a:rPr lang="zh-TW" altLang="zh-TW" sz="1800" i="1" kern="100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800" kern="100">
                                  <a:effectLst/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r>
                                <a:rPr lang="en-US" altLang="zh-TW" sz="1800" kern="100">
                                  <a:effectLst/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e>
                            <m:sub>
                              <m:r>
                                <a:rPr lang="en-US" altLang="zh-TW" sz="1800" kern="100">
                                  <a:effectLst/>
                                  <a:latin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lang="en-US" altLang="zh-TW" sz="1800" kern="100">
                                  <a:effectLst/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lang="en-US" altLang="zh-TW" sz="1800" kern="100">
                              <a:effectLst/>
                              <a:latin typeface="Cambria Math" panose="02040503050406030204" pitchFamily="18" charset="0"/>
                            </a:rPr>
                            <m:t> , </m:t>
                          </m:r>
                          <m:sSub>
                            <m:sSubPr>
                              <m:ctrlPr>
                                <a:rPr lang="zh-TW" altLang="zh-TW" sz="1800" i="1" kern="100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800" kern="100">
                                  <a:effectLst/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r>
                                <a:rPr lang="en-US" altLang="zh-TW" sz="1800" kern="100">
                                  <a:effectLst/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e>
                            <m:sub>
                              <m:r>
                                <a:rPr lang="en-US" altLang="zh-TW" sz="1800" kern="100">
                                  <a:effectLst/>
                                  <a:latin typeface="Cambria Math" panose="02040503050406030204" pitchFamily="18" charset="0"/>
                                </a:rPr>
                                <m:t>2,</m:t>
                              </m:r>
                              <m:r>
                                <a:rPr lang="en-US" altLang="zh-TW" sz="1800" kern="100">
                                  <a:effectLst/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lang="en-US" altLang="zh-TW" sz="1800" kern="100">
                              <a:effectLst/>
                              <a:latin typeface="Cambria Math" panose="02040503050406030204" pitchFamily="18" charset="0"/>
                            </a:rPr>
                            <m:t> , </m:t>
                          </m:r>
                          <m:sSub>
                            <m:sSubPr>
                              <m:ctrlPr>
                                <a:rPr lang="zh-TW" altLang="zh-TW" sz="1800" i="1" kern="100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800" kern="100">
                                  <a:effectLst/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r>
                                <a:rPr lang="en-US" altLang="zh-TW" sz="1800" kern="100">
                                  <a:effectLst/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e>
                            <m:sub>
                              <m:r>
                                <a:rPr lang="en-US" altLang="zh-TW" sz="1800" kern="100">
                                  <a:effectLst/>
                                  <a:latin typeface="Cambria Math" panose="02040503050406030204" pitchFamily="18" charset="0"/>
                                </a:rPr>
                                <m:t>3,</m:t>
                              </m:r>
                              <m:r>
                                <a:rPr lang="en-US" altLang="zh-TW" sz="1800" kern="100">
                                  <a:effectLst/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e>
                      </m:d>
                      <m:r>
                        <a:rPr lang="en-US" altLang="zh-TW" sz="1800" kern="100"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zh-TW" altLang="zh-TW" sz="1800" i="1" kern="100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TW" altLang="zh-TW" sz="1800" i="1" kern="100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800" kern="100">
                                  <a:effectLst/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zh-TW" sz="1800" kern="100">
                                  <a:effectLst/>
                                  <a:latin typeface="Cambria Math" panose="02040503050406030204" pitchFamily="18" charset="0"/>
                                </a:rPr>
                                <m:t>0,</m:t>
                              </m:r>
                              <m:r>
                                <a:rPr lang="en-US" altLang="zh-TW" sz="1800" kern="100">
                                  <a:effectLst/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lang="en-US" altLang="zh-TW" sz="1800" kern="100">
                              <a:effectLst/>
                              <a:latin typeface="Cambria Math" panose="02040503050406030204" pitchFamily="18" charset="0"/>
                            </a:rPr>
                            <m:t> , </m:t>
                          </m:r>
                          <m:sSub>
                            <m:sSubPr>
                              <m:ctrlPr>
                                <a:rPr lang="zh-TW" altLang="zh-TW" sz="1800" i="1" kern="100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800" kern="100">
                                  <a:effectLst/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zh-TW" sz="1800" kern="100">
                                  <a:effectLst/>
                                  <a:latin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lang="en-US" altLang="zh-TW" sz="1800" kern="100">
                                  <a:effectLst/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lang="en-US" altLang="zh-TW" sz="1800" kern="100">
                              <a:effectLst/>
                              <a:latin typeface="Cambria Math" panose="02040503050406030204" pitchFamily="18" charset="0"/>
                            </a:rPr>
                            <m:t> , </m:t>
                          </m:r>
                          <m:sSub>
                            <m:sSubPr>
                              <m:ctrlPr>
                                <a:rPr lang="zh-TW" altLang="zh-TW" sz="1800" i="1" kern="100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800" kern="100">
                                  <a:effectLst/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zh-TW" sz="1800" kern="100">
                                  <a:effectLst/>
                                  <a:latin typeface="Cambria Math" panose="02040503050406030204" pitchFamily="18" charset="0"/>
                                </a:rPr>
                                <m:t>2,</m:t>
                              </m:r>
                              <m:r>
                                <a:rPr lang="en-US" altLang="zh-TW" sz="1800" kern="100">
                                  <a:effectLst/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lang="en-US" altLang="zh-TW" sz="1800" kern="100">
                              <a:effectLst/>
                              <a:latin typeface="Cambria Math" panose="02040503050406030204" pitchFamily="18" charset="0"/>
                            </a:rPr>
                            <m:t> , </m:t>
                          </m:r>
                          <m:sSub>
                            <m:sSubPr>
                              <m:ctrlPr>
                                <a:rPr lang="zh-TW" altLang="zh-TW" sz="1800" i="1" kern="100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800" kern="100">
                                  <a:effectLst/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zh-TW" sz="1800" kern="100">
                                  <a:effectLst/>
                                  <a:latin typeface="Cambria Math" panose="02040503050406030204" pitchFamily="18" charset="0"/>
                                </a:rPr>
                                <m:t>3,</m:t>
                              </m:r>
                              <m:r>
                                <a:rPr lang="en-US" altLang="zh-TW" sz="1800" kern="100">
                                  <a:effectLst/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e>
                      </m:d>
                      <m:r>
                        <a:rPr lang="en-US" altLang="zh-TW" sz="1800" kern="100">
                          <a:effectLst/>
                          <a:latin typeface="Cambria Math" panose="02040503050406030204" pitchFamily="18" charset="0"/>
                        </a:rPr>
                        <m:t> ⨁ </m:t>
                      </m:r>
                      <m:d>
                        <m:dPr>
                          <m:begChr m:val="["/>
                          <m:endChr m:val="]"/>
                          <m:ctrlPr>
                            <a:rPr lang="zh-TW" altLang="zh-TW" sz="1800" i="1" kern="100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TW" altLang="zh-TW" sz="1800" i="1" kern="100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800" kern="100">
                                  <a:effectLst/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zh-TW" sz="1800" kern="100">
                                  <a:effectLst/>
                                  <a:latin typeface="Cambria Math" panose="02040503050406030204" pitchFamily="18" charset="0"/>
                                </a:rPr>
                                <m:t>𝑟𝑜𝑢𝑛𝑑</m:t>
                              </m:r>
                              <m:r>
                                <a:rPr lang="en-US" altLang="zh-TW" sz="1800" kern="100">
                                  <a:effectLst/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altLang="zh-TW" sz="1800" kern="100">
                                  <a:effectLst/>
                                  <a:latin typeface="Cambria Math" panose="02040503050406030204" pitchFamily="18" charset="0"/>
                                </a:rPr>
                                <m:t>𝑁𝑏</m:t>
                              </m:r>
                              <m:r>
                                <a:rPr lang="en-US" altLang="zh-TW" sz="1800" kern="100">
                                  <a:effectLst/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TW" sz="1800" kern="100">
                                  <a:effectLst/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TW" sz="1800" kern="1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  <a:p>
                <a:pPr algn="ctr">
                  <a:lnSpc>
                    <a:spcPct val="150000"/>
                  </a:lnSpc>
                  <a:spcBef>
                    <a:spcPts val="12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TW" sz="18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𝑓𝑜𝑟</m:t>
                      </m:r>
                      <m:r>
                        <a:rPr kumimoji="0" lang="en-US" altLang="zh-TW" sz="18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 0≤</m:t>
                      </m:r>
                      <m:r>
                        <a:rPr kumimoji="0" lang="en-US" altLang="zh-TW" sz="18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𝑐</m:t>
                      </m:r>
                      <m:r>
                        <a:rPr kumimoji="0" lang="en-US" altLang="zh-TW" sz="18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&lt;</m:t>
                      </m:r>
                      <m:r>
                        <a:rPr kumimoji="0" lang="en-US" altLang="zh-TW" sz="18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𝑁𝑏</m:t>
                      </m:r>
                      <m:r>
                        <a:rPr kumimoji="0" lang="zh-TW" altLang="en-US" sz="18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，</m:t>
                      </m:r>
                      <m:r>
                        <a:rPr kumimoji="0" lang="en-US" altLang="zh-TW" sz="18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0≤</m:t>
                      </m:r>
                      <m:r>
                        <a:rPr kumimoji="0" lang="en-US" altLang="zh-TW" sz="18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𝑟𝑜𝑢𝑛𝑑</m:t>
                      </m:r>
                      <m:r>
                        <a:rPr kumimoji="0" lang="en-US" altLang="zh-TW" sz="18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&lt;</m:t>
                      </m:r>
                      <m:r>
                        <a:rPr kumimoji="0" lang="en-US" altLang="zh-TW" sz="18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𝑁𝑟</m:t>
                      </m:r>
                      <m:r>
                        <a:rPr kumimoji="0" lang="en-US" altLang="zh-TW" sz="105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kumimoji="0" lang="en-US" altLang="zh-TW" sz="2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9" name="文字方塊 48">
                <a:extLst>
                  <a:ext uri="{FF2B5EF4-FFF2-40B4-BE49-F238E27FC236}">
                    <a16:creationId xmlns:a16="http://schemas.microsoft.com/office/drawing/2014/main" id="{0D73AACC-02BC-4AB5-A511-50456F6708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8423" y="1274586"/>
                <a:ext cx="6395154" cy="96731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矩形 49">
                <a:extLst>
                  <a:ext uri="{FF2B5EF4-FFF2-40B4-BE49-F238E27FC236}">
                    <a16:creationId xmlns:a16="http://schemas.microsoft.com/office/drawing/2014/main" id="{844073A4-DB83-43D8-A200-F84844B07C04}"/>
                  </a:ext>
                </a:extLst>
              </p:cNvPr>
              <p:cNvSpPr/>
              <p:nvPr/>
            </p:nvSpPr>
            <p:spPr>
              <a:xfrm>
                <a:off x="2153399" y="3449401"/>
                <a:ext cx="536380" cy="536380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0,0</m:t>
                          </m:r>
                        </m:sub>
                      </m:sSub>
                    </m:oMath>
                  </m:oMathPara>
                </a14:m>
                <a:endParaRPr lang="zh-TW" altLang="en-US" sz="1000" dirty="0"/>
              </a:p>
            </p:txBody>
          </p:sp>
        </mc:Choice>
        <mc:Fallback xmlns="">
          <p:sp>
            <p:nvSpPr>
              <p:cNvPr id="50" name="矩形 49">
                <a:extLst>
                  <a:ext uri="{FF2B5EF4-FFF2-40B4-BE49-F238E27FC236}">
                    <a16:creationId xmlns:a16="http://schemas.microsoft.com/office/drawing/2014/main" id="{844073A4-DB83-43D8-A200-F84844B07C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3399" y="3449401"/>
                <a:ext cx="536380" cy="53638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矩形 50">
            <a:extLst>
              <a:ext uri="{FF2B5EF4-FFF2-40B4-BE49-F238E27FC236}">
                <a16:creationId xmlns:a16="http://schemas.microsoft.com/office/drawing/2014/main" id="{E29F3184-DDBC-4D37-88FA-589ED9D5ED79}"/>
              </a:ext>
            </a:extLst>
          </p:cNvPr>
          <p:cNvSpPr/>
          <p:nvPr/>
        </p:nvSpPr>
        <p:spPr>
          <a:xfrm>
            <a:off x="2691741" y="3449401"/>
            <a:ext cx="536380" cy="536380"/>
          </a:xfrm>
          <a:prstGeom prst="rect">
            <a:avLst/>
          </a:prstGeom>
          <a:noFill/>
          <a:ln w="127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矩形 51">
                <a:extLst>
                  <a:ext uri="{FF2B5EF4-FFF2-40B4-BE49-F238E27FC236}">
                    <a16:creationId xmlns:a16="http://schemas.microsoft.com/office/drawing/2014/main" id="{73DE584E-9474-4636-A59B-76B60C3A212E}"/>
                  </a:ext>
                </a:extLst>
              </p:cNvPr>
              <p:cNvSpPr/>
              <p:nvPr/>
            </p:nvSpPr>
            <p:spPr>
              <a:xfrm>
                <a:off x="3231485" y="3449401"/>
                <a:ext cx="536380" cy="536380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0,</m:t>
                          </m:r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1000" dirty="0"/>
              </a:p>
            </p:txBody>
          </p:sp>
        </mc:Choice>
        <mc:Fallback xmlns="">
          <p:sp>
            <p:nvSpPr>
              <p:cNvPr id="52" name="矩形 51">
                <a:extLst>
                  <a:ext uri="{FF2B5EF4-FFF2-40B4-BE49-F238E27FC236}">
                    <a16:creationId xmlns:a16="http://schemas.microsoft.com/office/drawing/2014/main" id="{73DE584E-9474-4636-A59B-76B60C3A21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1485" y="3449401"/>
                <a:ext cx="536380" cy="53638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矩形 52">
                <a:extLst>
                  <a:ext uri="{FF2B5EF4-FFF2-40B4-BE49-F238E27FC236}">
                    <a16:creationId xmlns:a16="http://schemas.microsoft.com/office/drawing/2014/main" id="{7D4D6A6F-9BEF-4B12-BBCA-A6D0782DB24D}"/>
                  </a:ext>
                </a:extLst>
              </p:cNvPr>
              <p:cNvSpPr/>
              <p:nvPr/>
            </p:nvSpPr>
            <p:spPr>
              <a:xfrm>
                <a:off x="3771929" y="3449401"/>
                <a:ext cx="536380" cy="536380"/>
              </a:xfrm>
              <a:prstGeom prst="rect">
                <a:avLst/>
              </a:prstGeom>
              <a:noFill/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0,</m:t>
                          </m:r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1000" dirty="0"/>
              </a:p>
            </p:txBody>
          </p:sp>
        </mc:Choice>
        <mc:Fallback xmlns="">
          <p:sp>
            <p:nvSpPr>
              <p:cNvPr id="53" name="矩形 52">
                <a:extLst>
                  <a:ext uri="{FF2B5EF4-FFF2-40B4-BE49-F238E27FC236}">
                    <a16:creationId xmlns:a16="http://schemas.microsoft.com/office/drawing/2014/main" id="{7D4D6A6F-9BEF-4B12-BBCA-A6D0782DB2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1929" y="3449401"/>
                <a:ext cx="536380" cy="53638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矩形 56">
                <a:extLst>
                  <a:ext uri="{FF2B5EF4-FFF2-40B4-BE49-F238E27FC236}">
                    <a16:creationId xmlns:a16="http://schemas.microsoft.com/office/drawing/2014/main" id="{6F897B37-A863-4C9F-9E70-D86AE8A6DE35}"/>
                  </a:ext>
                </a:extLst>
              </p:cNvPr>
              <p:cNvSpPr/>
              <p:nvPr/>
            </p:nvSpPr>
            <p:spPr>
              <a:xfrm>
                <a:off x="2154485" y="3988619"/>
                <a:ext cx="536380" cy="536380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1,0</m:t>
                          </m:r>
                        </m:sub>
                      </m:sSub>
                    </m:oMath>
                  </m:oMathPara>
                </a14:m>
                <a:endParaRPr lang="zh-TW" altLang="en-US" sz="1000" dirty="0"/>
              </a:p>
            </p:txBody>
          </p:sp>
        </mc:Choice>
        <mc:Fallback xmlns="">
          <p:sp>
            <p:nvSpPr>
              <p:cNvPr id="57" name="矩形 56">
                <a:extLst>
                  <a:ext uri="{FF2B5EF4-FFF2-40B4-BE49-F238E27FC236}">
                    <a16:creationId xmlns:a16="http://schemas.microsoft.com/office/drawing/2014/main" id="{6F897B37-A863-4C9F-9E70-D86AE8A6DE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4485" y="3988619"/>
                <a:ext cx="536380" cy="53638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矩形 57">
                <a:extLst>
                  <a:ext uri="{FF2B5EF4-FFF2-40B4-BE49-F238E27FC236}">
                    <a16:creationId xmlns:a16="http://schemas.microsoft.com/office/drawing/2014/main" id="{73CFFA80-A5FB-42CC-9C22-D323B208F890}"/>
                  </a:ext>
                </a:extLst>
              </p:cNvPr>
              <p:cNvSpPr/>
              <p:nvPr/>
            </p:nvSpPr>
            <p:spPr>
              <a:xfrm>
                <a:off x="3232571" y="3988619"/>
                <a:ext cx="536380" cy="536380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1000" dirty="0"/>
              </a:p>
            </p:txBody>
          </p:sp>
        </mc:Choice>
        <mc:Fallback xmlns="">
          <p:sp>
            <p:nvSpPr>
              <p:cNvPr id="58" name="矩形 57">
                <a:extLst>
                  <a:ext uri="{FF2B5EF4-FFF2-40B4-BE49-F238E27FC236}">
                    <a16:creationId xmlns:a16="http://schemas.microsoft.com/office/drawing/2014/main" id="{73CFFA80-A5FB-42CC-9C22-D323B208F8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2571" y="3988619"/>
                <a:ext cx="536380" cy="53638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矩形 58">
                <a:extLst>
                  <a:ext uri="{FF2B5EF4-FFF2-40B4-BE49-F238E27FC236}">
                    <a16:creationId xmlns:a16="http://schemas.microsoft.com/office/drawing/2014/main" id="{98786B45-4998-4298-A209-A29FF8A387DA}"/>
                  </a:ext>
                </a:extLst>
              </p:cNvPr>
              <p:cNvSpPr/>
              <p:nvPr/>
            </p:nvSpPr>
            <p:spPr>
              <a:xfrm>
                <a:off x="3770177" y="3988619"/>
                <a:ext cx="536380" cy="536380"/>
              </a:xfrm>
              <a:prstGeom prst="rect">
                <a:avLst/>
              </a:prstGeom>
              <a:noFill/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1000" dirty="0"/>
              </a:p>
            </p:txBody>
          </p:sp>
        </mc:Choice>
        <mc:Fallback xmlns="">
          <p:sp>
            <p:nvSpPr>
              <p:cNvPr id="59" name="矩形 58">
                <a:extLst>
                  <a:ext uri="{FF2B5EF4-FFF2-40B4-BE49-F238E27FC236}">
                    <a16:creationId xmlns:a16="http://schemas.microsoft.com/office/drawing/2014/main" id="{98786B45-4998-4298-A209-A29FF8A387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0177" y="3988619"/>
                <a:ext cx="536380" cy="53638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矩形 59">
                <a:extLst>
                  <a:ext uri="{FF2B5EF4-FFF2-40B4-BE49-F238E27FC236}">
                    <a16:creationId xmlns:a16="http://schemas.microsoft.com/office/drawing/2014/main" id="{9679DC87-692B-4F11-8ECB-354F6E2B216B}"/>
                  </a:ext>
                </a:extLst>
              </p:cNvPr>
              <p:cNvSpPr/>
              <p:nvPr/>
            </p:nvSpPr>
            <p:spPr>
              <a:xfrm>
                <a:off x="2154485" y="4527837"/>
                <a:ext cx="536380" cy="536380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2,0</m:t>
                          </m:r>
                        </m:sub>
                      </m:sSub>
                    </m:oMath>
                  </m:oMathPara>
                </a14:m>
                <a:endParaRPr lang="zh-TW" altLang="en-US" sz="1000" dirty="0"/>
              </a:p>
            </p:txBody>
          </p:sp>
        </mc:Choice>
        <mc:Fallback xmlns="">
          <p:sp>
            <p:nvSpPr>
              <p:cNvPr id="60" name="矩形 59">
                <a:extLst>
                  <a:ext uri="{FF2B5EF4-FFF2-40B4-BE49-F238E27FC236}">
                    <a16:creationId xmlns:a16="http://schemas.microsoft.com/office/drawing/2014/main" id="{9679DC87-692B-4F11-8ECB-354F6E2B21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4485" y="4527837"/>
                <a:ext cx="536380" cy="53638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矩形 60">
            <a:extLst>
              <a:ext uri="{FF2B5EF4-FFF2-40B4-BE49-F238E27FC236}">
                <a16:creationId xmlns:a16="http://schemas.microsoft.com/office/drawing/2014/main" id="{2F6E27A0-DBAD-43C4-937A-C5ED2D203236}"/>
              </a:ext>
            </a:extLst>
          </p:cNvPr>
          <p:cNvSpPr/>
          <p:nvPr/>
        </p:nvSpPr>
        <p:spPr>
          <a:xfrm>
            <a:off x="2692827" y="4527837"/>
            <a:ext cx="536380" cy="536380"/>
          </a:xfrm>
          <a:prstGeom prst="rect">
            <a:avLst/>
          </a:prstGeom>
          <a:noFill/>
          <a:ln w="127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矩形 61">
                <a:extLst>
                  <a:ext uri="{FF2B5EF4-FFF2-40B4-BE49-F238E27FC236}">
                    <a16:creationId xmlns:a16="http://schemas.microsoft.com/office/drawing/2014/main" id="{D1A515FB-1AF7-47E5-BCA5-D72CF955D5A5}"/>
                  </a:ext>
                </a:extLst>
              </p:cNvPr>
              <p:cNvSpPr/>
              <p:nvPr/>
            </p:nvSpPr>
            <p:spPr>
              <a:xfrm>
                <a:off x="3232571" y="4527837"/>
                <a:ext cx="536380" cy="536380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1000" dirty="0"/>
              </a:p>
            </p:txBody>
          </p:sp>
        </mc:Choice>
        <mc:Fallback xmlns="">
          <p:sp>
            <p:nvSpPr>
              <p:cNvPr id="62" name="矩形 61">
                <a:extLst>
                  <a:ext uri="{FF2B5EF4-FFF2-40B4-BE49-F238E27FC236}">
                    <a16:creationId xmlns:a16="http://schemas.microsoft.com/office/drawing/2014/main" id="{D1A515FB-1AF7-47E5-BCA5-D72CF955D5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2571" y="4527837"/>
                <a:ext cx="536380" cy="53638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矩形 62">
                <a:extLst>
                  <a:ext uri="{FF2B5EF4-FFF2-40B4-BE49-F238E27FC236}">
                    <a16:creationId xmlns:a16="http://schemas.microsoft.com/office/drawing/2014/main" id="{A6B1851D-D882-4F07-A9E0-B34A26FE8C9C}"/>
                  </a:ext>
                </a:extLst>
              </p:cNvPr>
              <p:cNvSpPr/>
              <p:nvPr/>
            </p:nvSpPr>
            <p:spPr>
              <a:xfrm>
                <a:off x="3770177" y="4527837"/>
                <a:ext cx="536380" cy="536380"/>
              </a:xfrm>
              <a:prstGeom prst="rect">
                <a:avLst/>
              </a:prstGeom>
              <a:noFill/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1000" dirty="0"/>
              </a:p>
            </p:txBody>
          </p:sp>
        </mc:Choice>
        <mc:Fallback xmlns="">
          <p:sp>
            <p:nvSpPr>
              <p:cNvPr id="63" name="矩形 62">
                <a:extLst>
                  <a:ext uri="{FF2B5EF4-FFF2-40B4-BE49-F238E27FC236}">
                    <a16:creationId xmlns:a16="http://schemas.microsoft.com/office/drawing/2014/main" id="{A6B1851D-D882-4F07-A9E0-B34A26FE8C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0177" y="4527837"/>
                <a:ext cx="536380" cy="53638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矩形 63">
                <a:extLst>
                  <a:ext uri="{FF2B5EF4-FFF2-40B4-BE49-F238E27FC236}">
                    <a16:creationId xmlns:a16="http://schemas.microsoft.com/office/drawing/2014/main" id="{855E537E-D437-4E8C-A1A7-4B6D6E7554EE}"/>
                  </a:ext>
                </a:extLst>
              </p:cNvPr>
              <p:cNvSpPr/>
              <p:nvPr/>
            </p:nvSpPr>
            <p:spPr>
              <a:xfrm>
                <a:off x="2154485" y="5067055"/>
                <a:ext cx="536380" cy="536380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3,0</m:t>
                          </m:r>
                        </m:sub>
                      </m:sSub>
                    </m:oMath>
                  </m:oMathPara>
                </a14:m>
                <a:endParaRPr lang="zh-TW" altLang="en-US" sz="1000" dirty="0"/>
              </a:p>
            </p:txBody>
          </p:sp>
        </mc:Choice>
        <mc:Fallback xmlns="">
          <p:sp>
            <p:nvSpPr>
              <p:cNvPr id="64" name="矩形 63">
                <a:extLst>
                  <a:ext uri="{FF2B5EF4-FFF2-40B4-BE49-F238E27FC236}">
                    <a16:creationId xmlns:a16="http://schemas.microsoft.com/office/drawing/2014/main" id="{855E537E-D437-4E8C-A1A7-4B6D6E7554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4485" y="5067055"/>
                <a:ext cx="536380" cy="53638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矩形 65">
            <a:extLst>
              <a:ext uri="{FF2B5EF4-FFF2-40B4-BE49-F238E27FC236}">
                <a16:creationId xmlns:a16="http://schemas.microsoft.com/office/drawing/2014/main" id="{26D03417-3561-494A-BEF5-FA457F13F41D}"/>
              </a:ext>
            </a:extLst>
          </p:cNvPr>
          <p:cNvSpPr/>
          <p:nvPr/>
        </p:nvSpPr>
        <p:spPr>
          <a:xfrm>
            <a:off x="2692827" y="5067055"/>
            <a:ext cx="536380" cy="536380"/>
          </a:xfrm>
          <a:prstGeom prst="rect">
            <a:avLst/>
          </a:prstGeom>
          <a:noFill/>
          <a:ln w="127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矩形 66">
                <a:extLst>
                  <a:ext uri="{FF2B5EF4-FFF2-40B4-BE49-F238E27FC236}">
                    <a16:creationId xmlns:a16="http://schemas.microsoft.com/office/drawing/2014/main" id="{357C533C-F6D1-4D17-AEFA-54A4500CF65E}"/>
                  </a:ext>
                </a:extLst>
              </p:cNvPr>
              <p:cNvSpPr/>
              <p:nvPr/>
            </p:nvSpPr>
            <p:spPr>
              <a:xfrm>
                <a:off x="3232571" y="5067055"/>
                <a:ext cx="536380" cy="536380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1000" dirty="0"/>
              </a:p>
            </p:txBody>
          </p:sp>
        </mc:Choice>
        <mc:Fallback xmlns="">
          <p:sp>
            <p:nvSpPr>
              <p:cNvPr id="67" name="矩形 66">
                <a:extLst>
                  <a:ext uri="{FF2B5EF4-FFF2-40B4-BE49-F238E27FC236}">
                    <a16:creationId xmlns:a16="http://schemas.microsoft.com/office/drawing/2014/main" id="{357C533C-F6D1-4D17-AEFA-54A4500CF65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2571" y="5067055"/>
                <a:ext cx="536380" cy="53638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矩形 67">
                <a:extLst>
                  <a:ext uri="{FF2B5EF4-FFF2-40B4-BE49-F238E27FC236}">
                    <a16:creationId xmlns:a16="http://schemas.microsoft.com/office/drawing/2014/main" id="{527E3534-D119-43A6-A950-5120A91C4BA9}"/>
                  </a:ext>
                </a:extLst>
              </p:cNvPr>
              <p:cNvSpPr/>
              <p:nvPr/>
            </p:nvSpPr>
            <p:spPr>
              <a:xfrm>
                <a:off x="3770177" y="5067055"/>
                <a:ext cx="536380" cy="536380"/>
              </a:xfrm>
              <a:prstGeom prst="rect">
                <a:avLst/>
              </a:prstGeom>
              <a:noFill/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1000" dirty="0"/>
              </a:p>
            </p:txBody>
          </p:sp>
        </mc:Choice>
        <mc:Fallback xmlns="">
          <p:sp>
            <p:nvSpPr>
              <p:cNvPr id="68" name="矩形 67">
                <a:extLst>
                  <a:ext uri="{FF2B5EF4-FFF2-40B4-BE49-F238E27FC236}">
                    <a16:creationId xmlns:a16="http://schemas.microsoft.com/office/drawing/2014/main" id="{527E3534-D119-43A6-A950-5120A91C4B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0177" y="5067055"/>
                <a:ext cx="536380" cy="53638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矩形 68">
                <a:extLst>
                  <a:ext uri="{FF2B5EF4-FFF2-40B4-BE49-F238E27FC236}">
                    <a16:creationId xmlns:a16="http://schemas.microsoft.com/office/drawing/2014/main" id="{34D5C5EC-BAC8-488C-B089-EE139B20EBE4}"/>
                  </a:ext>
                </a:extLst>
              </p:cNvPr>
              <p:cNvSpPr/>
              <p:nvPr/>
            </p:nvSpPr>
            <p:spPr>
              <a:xfrm>
                <a:off x="2748648" y="3932798"/>
                <a:ext cx="536380" cy="53638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zh-TW" altLang="en-US" sz="1000" dirty="0"/>
              </a:p>
            </p:txBody>
          </p:sp>
        </mc:Choice>
        <mc:Fallback xmlns="">
          <p:sp>
            <p:nvSpPr>
              <p:cNvPr id="69" name="矩形 68">
                <a:extLst>
                  <a:ext uri="{FF2B5EF4-FFF2-40B4-BE49-F238E27FC236}">
                    <a16:creationId xmlns:a16="http://schemas.microsoft.com/office/drawing/2014/main" id="{34D5C5EC-BAC8-488C-B089-EE139B20EB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8648" y="3932798"/>
                <a:ext cx="536380" cy="53638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矩形 69">
                <a:extLst>
                  <a:ext uri="{FF2B5EF4-FFF2-40B4-BE49-F238E27FC236}">
                    <a16:creationId xmlns:a16="http://schemas.microsoft.com/office/drawing/2014/main" id="{E0A2B27E-C1FD-428D-8ABC-ECD3B66639D2}"/>
                  </a:ext>
                </a:extLst>
              </p:cNvPr>
              <p:cNvSpPr/>
              <p:nvPr/>
            </p:nvSpPr>
            <p:spPr>
              <a:xfrm>
                <a:off x="2749700" y="3395502"/>
                <a:ext cx="536380" cy="53638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0,</m:t>
                          </m:r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zh-TW" altLang="en-US" sz="1000" dirty="0"/>
              </a:p>
            </p:txBody>
          </p:sp>
        </mc:Choice>
        <mc:Fallback xmlns="">
          <p:sp>
            <p:nvSpPr>
              <p:cNvPr id="70" name="矩形 69">
                <a:extLst>
                  <a:ext uri="{FF2B5EF4-FFF2-40B4-BE49-F238E27FC236}">
                    <a16:creationId xmlns:a16="http://schemas.microsoft.com/office/drawing/2014/main" id="{E0A2B27E-C1FD-428D-8ABC-ECD3B66639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9700" y="3395502"/>
                <a:ext cx="536380" cy="53638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矩形 70">
                <a:extLst>
                  <a:ext uri="{FF2B5EF4-FFF2-40B4-BE49-F238E27FC236}">
                    <a16:creationId xmlns:a16="http://schemas.microsoft.com/office/drawing/2014/main" id="{B3819C55-D5D0-459B-AB96-2D367D9B2FB3}"/>
                  </a:ext>
                </a:extLst>
              </p:cNvPr>
              <p:cNvSpPr/>
              <p:nvPr/>
            </p:nvSpPr>
            <p:spPr>
              <a:xfrm>
                <a:off x="2749526" y="4473148"/>
                <a:ext cx="536380" cy="53638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zh-TW" altLang="en-US" sz="1000" dirty="0"/>
              </a:p>
            </p:txBody>
          </p:sp>
        </mc:Choice>
        <mc:Fallback xmlns="">
          <p:sp>
            <p:nvSpPr>
              <p:cNvPr id="71" name="矩形 70">
                <a:extLst>
                  <a:ext uri="{FF2B5EF4-FFF2-40B4-BE49-F238E27FC236}">
                    <a16:creationId xmlns:a16="http://schemas.microsoft.com/office/drawing/2014/main" id="{B3819C55-D5D0-459B-AB96-2D367D9B2F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9526" y="4473148"/>
                <a:ext cx="536380" cy="53638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矩形 71">
                <a:extLst>
                  <a:ext uri="{FF2B5EF4-FFF2-40B4-BE49-F238E27FC236}">
                    <a16:creationId xmlns:a16="http://schemas.microsoft.com/office/drawing/2014/main" id="{BD1DE431-089D-4017-A08B-8C662941858D}"/>
                  </a:ext>
                </a:extLst>
              </p:cNvPr>
              <p:cNvSpPr/>
              <p:nvPr/>
            </p:nvSpPr>
            <p:spPr>
              <a:xfrm>
                <a:off x="2750673" y="5012367"/>
                <a:ext cx="536380" cy="53638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zh-TW" altLang="en-US" sz="1000" dirty="0"/>
              </a:p>
            </p:txBody>
          </p:sp>
        </mc:Choice>
        <mc:Fallback xmlns="">
          <p:sp>
            <p:nvSpPr>
              <p:cNvPr id="72" name="矩形 71">
                <a:extLst>
                  <a:ext uri="{FF2B5EF4-FFF2-40B4-BE49-F238E27FC236}">
                    <a16:creationId xmlns:a16="http://schemas.microsoft.com/office/drawing/2014/main" id="{BD1DE431-089D-4017-A08B-8C662941858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0673" y="5012367"/>
                <a:ext cx="536380" cy="53638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矩形 72">
                <a:extLst>
                  <a:ext uri="{FF2B5EF4-FFF2-40B4-BE49-F238E27FC236}">
                    <a16:creationId xmlns:a16="http://schemas.microsoft.com/office/drawing/2014/main" id="{7125477B-E171-40AF-B090-1EF614410907}"/>
                  </a:ext>
                </a:extLst>
              </p:cNvPr>
              <p:cNvSpPr/>
              <p:nvPr/>
            </p:nvSpPr>
            <p:spPr>
              <a:xfrm>
                <a:off x="5062186" y="3452239"/>
                <a:ext cx="536380" cy="2145519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0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zh-TW" sz="1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TW" altLang="en-US" sz="10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73" name="矩形 72">
                <a:extLst>
                  <a:ext uri="{FF2B5EF4-FFF2-40B4-BE49-F238E27FC236}">
                    <a16:creationId xmlns:a16="http://schemas.microsoft.com/office/drawing/2014/main" id="{7125477B-E171-40AF-B090-1EF6144109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2186" y="3452239"/>
                <a:ext cx="536380" cy="2145519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4" name="群組 73">
            <a:extLst>
              <a:ext uri="{FF2B5EF4-FFF2-40B4-BE49-F238E27FC236}">
                <a16:creationId xmlns:a16="http://schemas.microsoft.com/office/drawing/2014/main" id="{1E6F6F11-1D5E-4C75-96A7-601039509961}"/>
              </a:ext>
            </a:extLst>
          </p:cNvPr>
          <p:cNvGrpSpPr/>
          <p:nvPr/>
        </p:nvGrpSpPr>
        <p:grpSpPr>
          <a:xfrm>
            <a:off x="4520897" y="4365864"/>
            <a:ext cx="321828" cy="321828"/>
            <a:chOff x="2889590" y="8733813"/>
            <a:chExt cx="360000" cy="360000"/>
          </a:xfrm>
        </p:grpSpPr>
        <p:sp>
          <p:nvSpPr>
            <p:cNvPr id="75" name="橢圓 74">
              <a:extLst>
                <a:ext uri="{FF2B5EF4-FFF2-40B4-BE49-F238E27FC236}">
                  <a16:creationId xmlns:a16="http://schemas.microsoft.com/office/drawing/2014/main" id="{CEDD913A-8A9D-405D-95D6-DEAE5E2BB511}"/>
                </a:ext>
              </a:extLst>
            </p:cNvPr>
            <p:cNvSpPr/>
            <p:nvPr/>
          </p:nvSpPr>
          <p:spPr>
            <a:xfrm>
              <a:off x="2889590" y="8733813"/>
              <a:ext cx="360000" cy="360000"/>
            </a:xfrm>
            <a:prstGeom prst="ellipse">
              <a:avLst/>
            </a:prstGeom>
            <a:noFill/>
            <a:ln w="127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76" name="直線接點 75">
              <a:extLst>
                <a:ext uri="{FF2B5EF4-FFF2-40B4-BE49-F238E27FC236}">
                  <a16:creationId xmlns:a16="http://schemas.microsoft.com/office/drawing/2014/main" id="{1BCBE5A1-F92A-454D-B65D-41FCEE72B586}"/>
                </a:ext>
              </a:extLst>
            </p:cNvPr>
            <p:cNvCxnSpPr>
              <a:stCxn id="75" idx="0"/>
              <a:endCxn id="75" idx="4"/>
            </p:cNvCxnSpPr>
            <p:nvPr/>
          </p:nvCxnSpPr>
          <p:spPr>
            <a:xfrm>
              <a:off x="3069590" y="8733813"/>
              <a:ext cx="0" cy="360000"/>
            </a:xfrm>
            <a:prstGeom prst="line">
              <a:avLst/>
            </a:prstGeom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線接點 76">
              <a:extLst>
                <a:ext uri="{FF2B5EF4-FFF2-40B4-BE49-F238E27FC236}">
                  <a16:creationId xmlns:a16="http://schemas.microsoft.com/office/drawing/2014/main" id="{84FDB92D-8BB6-4CEF-B416-0F8F0322E8B9}"/>
                </a:ext>
              </a:extLst>
            </p:cNvPr>
            <p:cNvCxnSpPr>
              <a:stCxn id="75" idx="2"/>
              <a:endCxn id="75" idx="6"/>
            </p:cNvCxnSpPr>
            <p:nvPr/>
          </p:nvCxnSpPr>
          <p:spPr>
            <a:xfrm>
              <a:off x="2889590" y="8913813"/>
              <a:ext cx="360000" cy="0"/>
            </a:xfrm>
            <a:prstGeom prst="line">
              <a:avLst/>
            </a:prstGeom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8" name="矩形 77">
            <a:extLst>
              <a:ext uri="{FF2B5EF4-FFF2-40B4-BE49-F238E27FC236}">
                <a16:creationId xmlns:a16="http://schemas.microsoft.com/office/drawing/2014/main" id="{2DCA4023-1325-47F6-83DB-5155DB7854C0}"/>
              </a:ext>
            </a:extLst>
          </p:cNvPr>
          <p:cNvSpPr/>
          <p:nvPr/>
        </p:nvSpPr>
        <p:spPr>
          <a:xfrm>
            <a:off x="5600943" y="3452239"/>
            <a:ext cx="536380" cy="2145519"/>
          </a:xfrm>
          <a:prstGeom prst="rect">
            <a:avLst/>
          </a:prstGeom>
          <a:solidFill>
            <a:schemeClr val="bg1"/>
          </a:solidFill>
          <a:ln w="127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矩形 78">
                <a:extLst>
                  <a:ext uri="{FF2B5EF4-FFF2-40B4-BE49-F238E27FC236}">
                    <a16:creationId xmlns:a16="http://schemas.microsoft.com/office/drawing/2014/main" id="{280D397D-B169-4234-B3C6-2583CC7A945C}"/>
                  </a:ext>
                </a:extLst>
              </p:cNvPr>
              <p:cNvSpPr/>
              <p:nvPr/>
            </p:nvSpPr>
            <p:spPr>
              <a:xfrm>
                <a:off x="6139635" y="3454018"/>
                <a:ext cx="536380" cy="2145519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0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zh-TW" sz="1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1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</m:sub>
                      </m:sSub>
                    </m:oMath>
                  </m:oMathPara>
                </a14:m>
                <a:endParaRPr lang="zh-TW" altLang="en-US" sz="1000" dirty="0"/>
              </a:p>
            </p:txBody>
          </p:sp>
        </mc:Choice>
        <mc:Fallback xmlns="">
          <p:sp>
            <p:nvSpPr>
              <p:cNvPr id="79" name="矩形 78">
                <a:extLst>
                  <a:ext uri="{FF2B5EF4-FFF2-40B4-BE49-F238E27FC236}">
                    <a16:creationId xmlns:a16="http://schemas.microsoft.com/office/drawing/2014/main" id="{280D397D-B169-4234-B3C6-2583CC7A94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9635" y="3454018"/>
                <a:ext cx="536380" cy="2145519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矩形 79">
                <a:extLst>
                  <a:ext uri="{FF2B5EF4-FFF2-40B4-BE49-F238E27FC236}">
                    <a16:creationId xmlns:a16="http://schemas.microsoft.com/office/drawing/2014/main" id="{80B34D1E-2B92-46FB-8A82-B522D0C5A142}"/>
                  </a:ext>
                </a:extLst>
              </p:cNvPr>
              <p:cNvSpPr/>
              <p:nvPr/>
            </p:nvSpPr>
            <p:spPr>
              <a:xfrm>
                <a:off x="6680703" y="3454018"/>
                <a:ext cx="536380" cy="2145519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0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zh-TW" sz="1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1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+3</m:t>
                          </m:r>
                        </m:sub>
                      </m:sSub>
                    </m:oMath>
                  </m:oMathPara>
                </a14:m>
                <a:endParaRPr lang="zh-TW" altLang="en-US" sz="1000" dirty="0"/>
              </a:p>
            </p:txBody>
          </p:sp>
        </mc:Choice>
        <mc:Fallback xmlns="">
          <p:sp>
            <p:nvSpPr>
              <p:cNvPr id="80" name="矩形 79">
                <a:extLst>
                  <a:ext uri="{FF2B5EF4-FFF2-40B4-BE49-F238E27FC236}">
                    <a16:creationId xmlns:a16="http://schemas.microsoft.com/office/drawing/2014/main" id="{80B34D1E-2B92-46FB-8A82-B522D0C5A1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0703" y="3454018"/>
                <a:ext cx="536380" cy="2145519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矩形 80">
                <a:extLst>
                  <a:ext uri="{FF2B5EF4-FFF2-40B4-BE49-F238E27FC236}">
                    <a16:creationId xmlns:a16="http://schemas.microsoft.com/office/drawing/2014/main" id="{6558D165-638E-4AA0-8585-D66239D8BCB6}"/>
                  </a:ext>
                </a:extLst>
              </p:cNvPr>
              <p:cNvSpPr/>
              <p:nvPr/>
            </p:nvSpPr>
            <p:spPr>
              <a:xfrm>
                <a:off x="5658204" y="3395472"/>
                <a:ext cx="536380" cy="2145519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0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zh-TW" sz="1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1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TW" sz="1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zh-TW" altLang="en-US" sz="1000" dirty="0"/>
              </a:p>
            </p:txBody>
          </p:sp>
        </mc:Choice>
        <mc:Fallback xmlns="">
          <p:sp>
            <p:nvSpPr>
              <p:cNvPr id="81" name="矩形 80">
                <a:extLst>
                  <a:ext uri="{FF2B5EF4-FFF2-40B4-BE49-F238E27FC236}">
                    <a16:creationId xmlns:a16="http://schemas.microsoft.com/office/drawing/2014/main" id="{6558D165-638E-4AA0-8585-D66239D8BC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8204" y="3395472"/>
                <a:ext cx="536380" cy="2145519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2" name="直線接點 81">
            <a:extLst>
              <a:ext uri="{FF2B5EF4-FFF2-40B4-BE49-F238E27FC236}">
                <a16:creationId xmlns:a16="http://schemas.microsoft.com/office/drawing/2014/main" id="{17409BA6-1FC2-42DD-B824-6C6B5ACB4109}"/>
              </a:ext>
            </a:extLst>
          </p:cNvPr>
          <p:cNvCxnSpPr/>
          <p:nvPr/>
        </p:nvCxnSpPr>
        <p:spPr>
          <a:xfrm>
            <a:off x="7418896" y="4472375"/>
            <a:ext cx="270502" cy="0"/>
          </a:xfrm>
          <a:prstGeom prst="line">
            <a:avLst/>
          </a:prstGeom>
          <a:ln w="127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線接點 82">
            <a:extLst>
              <a:ext uri="{FF2B5EF4-FFF2-40B4-BE49-F238E27FC236}">
                <a16:creationId xmlns:a16="http://schemas.microsoft.com/office/drawing/2014/main" id="{35C7C21A-5DAE-47D4-B528-9660C3AB8879}"/>
              </a:ext>
            </a:extLst>
          </p:cNvPr>
          <p:cNvCxnSpPr/>
          <p:nvPr/>
        </p:nvCxnSpPr>
        <p:spPr>
          <a:xfrm>
            <a:off x="7418896" y="4578814"/>
            <a:ext cx="270502" cy="0"/>
          </a:xfrm>
          <a:prstGeom prst="line">
            <a:avLst/>
          </a:prstGeom>
          <a:ln w="127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矩形 83">
                <a:extLst>
                  <a:ext uri="{FF2B5EF4-FFF2-40B4-BE49-F238E27FC236}">
                    <a16:creationId xmlns:a16="http://schemas.microsoft.com/office/drawing/2014/main" id="{6EFA2C49-A1C0-4A95-A868-F190372F24E2}"/>
                  </a:ext>
                </a:extLst>
              </p:cNvPr>
              <p:cNvSpPr/>
              <p:nvPr/>
            </p:nvSpPr>
            <p:spPr>
              <a:xfrm>
                <a:off x="7887500" y="3452239"/>
                <a:ext cx="536380" cy="536380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0,0</m:t>
                          </m:r>
                        </m:sub>
                      </m:sSub>
                    </m:oMath>
                  </m:oMathPara>
                </a14:m>
                <a:endParaRPr lang="zh-TW" altLang="en-US" sz="1000" dirty="0"/>
              </a:p>
            </p:txBody>
          </p:sp>
        </mc:Choice>
        <mc:Fallback xmlns="">
          <p:sp>
            <p:nvSpPr>
              <p:cNvPr id="84" name="矩形 83">
                <a:extLst>
                  <a:ext uri="{FF2B5EF4-FFF2-40B4-BE49-F238E27FC236}">
                    <a16:creationId xmlns:a16="http://schemas.microsoft.com/office/drawing/2014/main" id="{6EFA2C49-A1C0-4A95-A868-F190372F24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7500" y="3452239"/>
                <a:ext cx="536380" cy="536380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5" name="矩形 84">
            <a:extLst>
              <a:ext uri="{FF2B5EF4-FFF2-40B4-BE49-F238E27FC236}">
                <a16:creationId xmlns:a16="http://schemas.microsoft.com/office/drawing/2014/main" id="{D4EFBEC9-FF22-4E48-9D68-A64345826A6B}"/>
              </a:ext>
            </a:extLst>
          </p:cNvPr>
          <p:cNvSpPr/>
          <p:nvPr/>
        </p:nvSpPr>
        <p:spPr>
          <a:xfrm>
            <a:off x="8425842" y="3452239"/>
            <a:ext cx="536380" cy="536380"/>
          </a:xfrm>
          <a:prstGeom prst="rect">
            <a:avLst/>
          </a:prstGeom>
          <a:noFill/>
          <a:ln w="127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矩形 85">
                <a:extLst>
                  <a:ext uri="{FF2B5EF4-FFF2-40B4-BE49-F238E27FC236}">
                    <a16:creationId xmlns:a16="http://schemas.microsoft.com/office/drawing/2014/main" id="{B34B17A8-2C72-4383-8F6C-8E123D84D745}"/>
                  </a:ext>
                </a:extLst>
              </p:cNvPr>
              <p:cNvSpPr/>
              <p:nvPr/>
            </p:nvSpPr>
            <p:spPr>
              <a:xfrm>
                <a:off x="8965586" y="3452239"/>
                <a:ext cx="536380" cy="536380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0,</m:t>
                          </m:r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1000" dirty="0"/>
              </a:p>
            </p:txBody>
          </p:sp>
        </mc:Choice>
        <mc:Fallback xmlns="">
          <p:sp>
            <p:nvSpPr>
              <p:cNvPr id="86" name="矩形 85">
                <a:extLst>
                  <a:ext uri="{FF2B5EF4-FFF2-40B4-BE49-F238E27FC236}">
                    <a16:creationId xmlns:a16="http://schemas.microsoft.com/office/drawing/2014/main" id="{B34B17A8-2C72-4383-8F6C-8E123D84D74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5586" y="3452239"/>
                <a:ext cx="536380" cy="536380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矩形 86">
                <a:extLst>
                  <a:ext uri="{FF2B5EF4-FFF2-40B4-BE49-F238E27FC236}">
                    <a16:creationId xmlns:a16="http://schemas.microsoft.com/office/drawing/2014/main" id="{3BCF17BD-AAD1-4CAD-9729-41B9C99FB72F}"/>
                  </a:ext>
                </a:extLst>
              </p:cNvPr>
              <p:cNvSpPr/>
              <p:nvPr/>
            </p:nvSpPr>
            <p:spPr>
              <a:xfrm>
                <a:off x="9506030" y="3452239"/>
                <a:ext cx="536380" cy="536380"/>
              </a:xfrm>
              <a:prstGeom prst="rect">
                <a:avLst/>
              </a:prstGeom>
              <a:noFill/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0,</m:t>
                          </m:r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1000" dirty="0"/>
              </a:p>
            </p:txBody>
          </p:sp>
        </mc:Choice>
        <mc:Fallback xmlns="">
          <p:sp>
            <p:nvSpPr>
              <p:cNvPr id="87" name="矩形 86">
                <a:extLst>
                  <a:ext uri="{FF2B5EF4-FFF2-40B4-BE49-F238E27FC236}">
                    <a16:creationId xmlns:a16="http://schemas.microsoft.com/office/drawing/2014/main" id="{3BCF17BD-AAD1-4CAD-9729-41B9C99FB7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6030" y="3452239"/>
                <a:ext cx="536380" cy="536380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矩形 87">
                <a:extLst>
                  <a:ext uri="{FF2B5EF4-FFF2-40B4-BE49-F238E27FC236}">
                    <a16:creationId xmlns:a16="http://schemas.microsoft.com/office/drawing/2014/main" id="{634D266D-D293-4565-87C4-C1AD968BBFC3}"/>
                  </a:ext>
                </a:extLst>
              </p:cNvPr>
              <p:cNvSpPr/>
              <p:nvPr/>
            </p:nvSpPr>
            <p:spPr>
              <a:xfrm>
                <a:off x="7888586" y="3991457"/>
                <a:ext cx="536380" cy="536380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1,0</m:t>
                          </m:r>
                        </m:sub>
                      </m:sSub>
                    </m:oMath>
                  </m:oMathPara>
                </a14:m>
                <a:endParaRPr lang="zh-TW" altLang="en-US" sz="1000" dirty="0"/>
              </a:p>
            </p:txBody>
          </p:sp>
        </mc:Choice>
        <mc:Fallback xmlns="">
          <p:sp>
            <p:nvSpPr>
              <p:cNvPr id="88" name="矩形 87">
                <a:extLst>
                  <a:ext uri="{FF2B5EF4-FFF2-40B4-BE49-F238E27FC236}">
                    <a16:creationId xmlns:a16="http://schemas.microsoft.com/office/drawing/2014/main" id="{634D266D-D293-4565-87C4-C1AD968BBF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8586" y="3991457"/>
                <a:ext cx="536380" cy="536380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矩形 88">
                <a:extLst>
                  <a:ext uri="{FF2B5EF4-FFF2-40B4-BE49-F238E27FC236}">
                    <a16:creationId xmlns:a16="http://schemas.microsoft.com/office/drawing/2014/main" id="{EE3AE94B-BE48-483C-88D5-5E1E67D1536A}"/>
                  </a:ext>
                </a:extLst>
              </p:cNvPr>
              <p:cNvSpPr/>
              <p:nvPr/>
            </p:nvSpPr>
            <p:spPr>
              <a:xfrm>
                <a:off x="8966672" y="3991457"/>
                <a:ext cx="536380" cy="536380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1000" dirty="0"/>
              </a:p>
            </p:txBody>
          </p:sp>
        </mc:Choice>
        <mc:Fallback xmlns="">
          <p:sp>
            <p:nvSpPr>
              <p:cNvPr id="89" name="矩形 88">
                <a:extLst>
                  <a:ext uri="{FF2B5EF4-FFF2-40B4-BE49-F238E27FC236}">
                    <a16:creationId xmlns:a16="http://schemas.microsoft.com/office/drawing/2014/main" id="{EE3AE94B-BE48-483C-88D5-5E1E67D153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6672" y="3991457"/>
                <a:ext cx="536380" cy="536380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矩形 89">
                <a:extLst>
                  <a:ext uri="{FF2B5EF4-FFF2-40B4-BE49-F238E27FC236}">
                    <a16:creationId xmlns:a16="http://schemas.microsoft.com/office/drawing/2014/main" id="{6AD9E565-5D5A-406E-A6BC-F5FB6F7C6337}"/>
                  </a:ext>
                </a:extLst>
              </p:cNvPr>
              <p:cNvSpPr/>
              <p:nvPr/>
            </p:nvSpPr>
            <p:spPr>
              <a:xfrm>
                <a:off x="9504278" y="3991457"/>
                <a:ext cx="536380" cy="536380"/>
              </a:xfrm>
              <a:prstGeom prst="rect">
                <a:avLst/>
              </a:prstGeom>
              <a:noFill/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1000" dirty="0"/>
              </a:p>
            </p:txBody>
          </p:sp>
        </mc:Choice>
        <mc:Fallback xmlns="">
          <p:sp>
            <p:nvSpPr>
              <p:cNvPr id="90" name="矩形 89">
                <a:extLst>
                  <a:ext uri="{FF2B5EF4-FFF2-40B4-BE49-F238E27FC236}">
                    <a16:creationId xmlns:a16="http://schemas.microsoft.com/office/drawing/2014/main" id="{6AD9E565-5D5A-406E-A6BC-F5FB6F7C63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4278" y="3991457"/>
                <a:ext cx="536380" cy="536380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矩形 90">
                <a:extLst>
                  <a:ext uri="{FF2B5EF4-FFF2-40B4-BE49-F238E27FC236}">
                    <a16:creationId xmlns:a16="http://schemas.microsoft.com/office/drawing/2014/main" id="{1CD10E35-686D-4B71-8417-0CB750482DB5}"/>
                  </a:ext>
                </a:extLst>
              </p:cNvPr>
              <p:cNvSpPr/>
              <p:nvPr/>
            </p:nvSpPr>
            <p:spPr>
              <a:xfrm>
                <a:off x="7888586" y="4530675"/>
                <a:ext cx="536380" cy="536380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2,0</m:t>
                          </m:r>
                        </m:sub>
                      </m:sSub>
                    </m:oMath>
                  </m:oMathPara>
                </a14:m>
                <a:endParaRPr lang="zh-TW" altLang="en-US" sz="1000" dirty="0"/>
              </a:p>
            </p:txBody>
          </p:sp>
        </mc:Choice>
        <mc:Fallback xmlns="">
          <p:sp>
            <p:nvSpPr>
              <p:cNvPr id="91" name="矩形 90">
                <a:extLst>
                  <a:ext uri="{FF2B5EF4-FFF2-40B4-BE49-F238E27FC236}">
                    <a16:creationId xmlns:a16="http://schemas.microsoft.com/office/drawing/2014/main" id="{1CD10E35-686D-4B71-8417-0CB750482D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8586" y="4530675"/>
                <a:ext cx="536380" cy="536380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" name="矩形 91">
            <a:extLst>
              <a:ext uri="{FF2B5EF4-FFF2-40B4-BE49-F238E27FC236}">
                <a16:creationId xmlns:a16="http://schemas.microsoft.com/office/drawing/2014/main" id="{A5EA62AF-0098-4202-8D2D-E2E3C96555FB}"/>
              </a:ext>
            </a:extLst>
          </p:cNvPr>
          <p:cNvSpPr/>
          <p:nvPr/>
        </p:nvSpPr>
        <p:spPr>
          <a:xfrm>
            <a:off x="8426928" y="4530675"/>
            <a:ext cx="536380" cy="536380"/>
          </a:xfrm>
          <a:prstGeom prst="rect">
            <a:avLst/>
          </a:prstGeom>
          <a:noFill/>
          <a:ln w="127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矩形 92">
                <a:extLst>
                  <a:ext uri="{FF2B5EF4-FFF2-40B4-BE49-F238E27FC236}">
                    <a16:creationId xmlns:a16="http://schemas.microsoft.com/office/drawing/2014/main" id="{41F5492A-926F-4027-8A5D-698688C5A3C6}"/>
                  </a:ext>
                </a:extLst>
              </p:cNvPr>
              <p:cNvSpPr/>
              <p:nvPr/>
            </p:nvSpPr>
            <p:spPr>
              <a:xfrm>
                <a:off x="8966672" y="4530675"/>
                <a:ext cx="536380" cy="536380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1000" dirty="0"/>
              </a:p>
            </p:txBody>
          </p:sp>
        </mc:Choice>
        <mc:Fallback xmlns="">
          <p:sp>
            <p:nvSpPr>
              <p:cNvPr id="93" name="矩形 92">
                <a:extLst>
                  <a:ext uri="{FF2B5EF4-FFF2-40B4-BE49-F238E27FC236}">
                    <a16:creationId xmlns:a16="http://schemas.microsoft.com/office/drawing/2014/main" id="{41F5492A-926F-4027-8A5D-698688C5A3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6672" y="4530675"/>
                <a:ext cx="536380" cy="536380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矩形 93">
                <a:extLst>
                  <a:ext uri="{FF2B5EF4-FFF2-40B4-BE49-F238E27FC236}">
                    <a16:creationId xmlns:a16="http://schemas.microsoft.com/office/drawing/2014/main" id="{CD7495E9-16A9-413F-A62D-8AC99C0BA36D}"/>
                  </a:ext>
                </a:extLst>
              </p:cNvPr>
              <p:cNvSpPr/>
              <p:nvPr/>
            </p:nvSpPr>
            <p:spPr>
              <a:xfrm>
                <a:off x="9504278" y="4530675"/>
                <a:ext cx="536380" cy="536380"/>
              </a:xfrm>
              <a:prstGeom prst="rect">
                <a:avLst/>
              </a:prstGeom>
              <a:noFill/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1000" dirty="0"/>
              </a:p>
            </p:txBody>
          </p:sp>
        </mc:Choice>
        <mc:Fallback xmlns="">
          <p:sp>
            <p:nvSpPr>
              <p:cNvPr id="94" name="矩形 93">
                <a:extLst>
                  <a:ext uri="{FF2B5EF4-FFF2-40B4-BE49-F238E27FC236}">
                    <a16:creationId xmlns:a16="http://schemas.microsoft.com/office/drawing/2014/main" id="{CD7495E9-16A9-413F-A62D-8AC99C0BA3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4278" y="4530675"/>
                <a:ext cx="536380" cy="536380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矩形 94">
                <a:extLst>
                  <a:ext uri="{FF2B5EF4-FFF2-40B4-BE49-F238E27FC236}">
                    <a16:creationId xmlns:a16="http://schemas.microsoft.com/office/drawing/2014/main" id="{1FC073FC-F9B3-46F9-9658-48F5C7825712}"/>
                  </a:ext>
                </a:extLst>
              </p:cNvPr>
              <p:cNvSpPr/>
              <p:nvPr/>
            </p:nvSpPr>
            <p:spPr>
              <a:xfrm>
                <a:off x="7888586" y="5069893"/>
                <a:ext cx="536380" cy="536380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3,0</m:t>
                          </m:r>
                        </m:sub>
                      </m:sSub>
                    </m:oMath>
                  </m:oMathPara>
                </a14:m>
                <a:endParaRPr lang="zh-TW" altLang="en-US" sz="1000" dirty="0"/>
              </a:p>
            </p:txBody>
          </p:sp>
        </mc:Choice>
        <mc:Fallback xmlns="">
          <p:sp>
            <p:nvSpPr>
              <p:cNvPr id="95" name="矩形 94">
                <a:extLst>
                  <a:ext uri="{FF2B5EF4-FFF2-40B4-BE49-F238E27FC236}">
                    <a16:creationId xmlns:a16="http://schemas.microsoft.com/office/drawing/2014/main" id="{1FC073FC-F9B3-46F9-9658-48F5C78257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8586" y="5069893"/>
                <a:ext cx="536380" cy="536380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6" name="矩形 95">
            <a:extLst>
              <a:ext uri="{FF2B5EF4-FFF2-40B4-BE49-F238E27FC236}">
                <a16:creationId xmlns:a16="http://schemas.microsoft.com/office/drawing/2014/main" id="{CFD3FC9C-3247-41AC-960D-D20A27A780D3}"/>
              </a:ext>
            </a:extLst>
          </p:cNvPr>
          <p:cNvSpPr/>
          <p:nvPr/>
        </p:nvSpPr>
        <p:spPr>
          <a:xfrm>
            <a:off x="8426928" y="5069893"/>
            <a:ext cx="536380" cy="536380"/>
          </a:xfrm>
          <a:prstGeom prst="rect">
            <a:avLst/>
          </a:prstGeom>
          <a:noFill/>
          <a:ln w="127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矩形 96">
                <a:extLst>
                  <a:ext uri="{FF2B5EF4-FFF2-40B4-BE49-F238E27FC236}">
                    <a16:creationId xmlns:a16="http://schemas.microsoft.com/office/drawing/2014/main" id="{C0EC8F76-0162-493A-B1B8-9C691608D099}"/>
                  </a:ext>
                </a:extLst>
              </p:cNvPr>
              <p:cNvSpPr/>
              <p:nvPr/>
            </p:nvSpPr>
            <p:spPr>
              <a:xfrm>
                <a:off x="8966672" y="5069893"/>
                <a:ext cx="536380" cy="536380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1000" dirty="0"/>
              </a:p>
            </p:txBody>
          </p:sp>
        </mc:Choice>
        <mc:Fallback xmlns="">
          <p:sp>
            <p:nvSpPr>
              <p:cNvPr id="97" name="矩形 96">
                <a:extLst>
                  <a:ext uri="{FF2B5EF4-FFF2-40B4-BE49-F238E27FC236}">
                    <a16:creationId xmlns:a16="http://schemas.microsoft.com/office/drawing/2014/main" id="{C0EC8F76-0162-493A-B1B8-9C691608D0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6672" y="5069893"/>
                <a:ext cx="536380" cy="536380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矩形 97">
                <a:extLst>
                  <a:ext uri="{FF2B5EF4-FFF2-40B4-BE49-F238E27FC236}">
                    <a16:creationId xmlns:a16="http://schemas.microsoft.com/office/drawing/2014/main" id="{19A2A55C-F198-4B57-953A-17F29530EF61}"/>
                  </a:ext>
                </a:extLst>
              </p:cNvPr>
              <p:cNvSpPr/>
              <p:nvPr/>
            </p:nvSpPr>
            <p:spPr>
              <a:xfrm>
                <a:off x="9504278" y="5069893"/>
                <a:ext cx="536380" cy="536380"/>
              </a:xfrm>
              <a:prstGeom prst="rect">
                <a:avLst/>
              </a:prstGeom>
              <a:noFill/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1000" dirty="0"/>
              </a:p>
            </p:txBody>
          </p:sp>
        </mc:Choice>
        <mc:Fallback xmlns="">
          <p:sp>
            <p:nvSpPr>
              <p:cNvPr id="98" name="矩形 97">
                <a:extLst>
                  <a:ext uri="{FF2B5EF4-FFF2-40B4-BE49-F238E27FC236}">
                    <a16:creationId xmlns:a16="http://schemas.microsoft.com/office/drawing/2014/main" id="{19A2A55C-F198-4B57-953A-17F29530EF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4278" y="5069893"/>
                <a:ext cx="536380" cy="536380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矩形 98">
                <a:extLst>
                  <a:ext uri="{FF2B5EF4-FFF2-40B4-BE49-F238E27FC236}">
                    <a16:creationId xmlns:a16="http://schemas.microsoft.com/office/drawing/2014/main" id="{562666CC-52B6-4E77-8DB7-F87B6B81D3F0}"/>
                  </a:ext>
                </a:extLst>
              </p:cNvPr>
              <p:cNvSpPr/>
              <p:nvPr/>
            </p:nvSpPr>
            <p:spPr>
              <a:xfrm>
                <a:off x="8482749" y="3935636"/>
                <a:ext cx="536380" cy="53638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zh-TW" altLang="en-US" sz="1000" dirty="0"/>
              </a:p>
            </p:txBody>
          </p:sp>
        </mc:Choice>
        <mc:Fallback xmlns="">
          <p:sp>
            <p:nvSpPr>
              <p:cNvPr id="99" name="矩形 98">
                <a:extLst>
                  <a:ext uri="{FF2B5EF4-FFF2-40B4-BE49-F238E27FC236}">
                    <a16:creationId xmlns:a16="http://schemas.microsoft.com/office/drawing/2014/main" id="{562666CC-52B6-4E77-8DB7-F87B6B81D3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2749" y="3935636"/>
                <a:ext cx="536380" cy="536380"/>
              </a:xfrm>
              <a:prstGeom prst="rect">
                <a:avLst/>
              </a:prstGeom>
              <a:blipFill>
                <a:blip r:embed="rId36"/>
                <a:stretch>
                  <a:fillRect/>
                </a:stretch>
              </a:blip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矩形 99">
                <a:extLst>
                  <a:ext uri="{FF2B5EF4-FFF2-40B4-BE49-F238E27FC236}">
                    <a16:creationId xmlns:a16="http://schemas.microsoft.com/office/drawing/2014/main" id="{FA93E1E7-503E-48AF-90ED-74DD7023B4FB}"/>
                  </a:ext>
                </a:extLst>
              </p:cNvPr>
              <p:cNvSpPr/>
              <p:nvPr/>
            </p:nvSpPr>
            <p:spPr>
              <a:xfrm>
                <a:off x="8483801" y="3398340"/>
                <a:ext cx="536380" cy="53638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0,</m:t>
                          </m:r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zh-TW" altLang="en-US" sz="1000" dirty="0"/>
              </a:p>
            </p:txBody>
          </p:sp>
        </mc:Choice>
        <mc:Fallback xmlns="">
          <p:sp>
            <p:nvSpPr>
              <p:cNvPr id="100" name="矩形 99">
                <a:extLst>
                  <a:ext uri="{FF2B5EF4-FFF2-40B4-BE49-F238E27FC236}">
                    <a16:creationId xmlns:a16="http://schemas.microsoft.com/office/drawing/2014/main" id="{FA93E1E7-503E-48AF-90ED-74DD7023B4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3801" y="3398340"/>
                <a:ext cx="536380" cy="536380"/>
              </a:xfrm>
              <a:prstGeom prst="rect">
                <a:avLst/>
              </a:prstGeom>
              <a:blipFill>
                <a:blip r:embed="rId37"/>
                <a:stretch>
                  <a:fillRect/>
                </a:stretch>
              </a:blip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矩形 100">
                <a:extLst>
                  <a:ext uri="{FF2B5EF4-FFF2-40B4-BE49-F238E27FC236}">
                    <a16:creationId xmlns:a16="http://schemas.microsoft.com/office/drawing/2014/main" id="{948BD18B-9693-43EE-8578-FA40E09024E0}"/>
                  </a:ext>
                </a:extLst>
              </p:cNvPr>
              <p:cNvSpPr/>
              <p:nvPr/>
            </p:nvSpPr>
            <p:spPr>
              <a:xfrm>
                <a:off x="8483626" y="4475987"/>
                <a:ext cx="536380" cy="53638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zh-TW" altLang="en-US" sz="1000" dirty="0"/>
              </a:p>
            </p:txBody>
          </p:sp>
        </mc:Choice>
        <mc:Fallback xmlns="">
          <p:sp>
            <p:nvSpPr>
              <p:cNvPr id="101" name="矩形 100">
                <a:extLst>
                  <a:ext uri="{FF2B5EF4-FFF2-40B4-BE49-F238E27FC236}">
                    <a16:creationId xmlns:a16="http://schemas.microsoft.com/office/drawing/2014/main" id="{948BD18B-9693-43EE-8578-FA40E09024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3626" y="4475987"/>
                <a:ext cx="536380" cy="536380"/>
              </a:xfrm>
              <a:prstGeom prst="rect">
                <a:avLst/>
              </a:prstGeom>
              <a:blipFill>
                <a:blip r:embed="rId38"/>
                <a:stretch>
                  <a:fillRect/>
                </a:stretch>
              </a:blip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矩形 101">
                <a:extLst>
                  <a:ext uri="{FF2B5EF4-FFF2-40B4-BE49-F238E27FC236}">
                    <a16:creationId xmlns:a16="http://schemas.microsoft.com/office/drawing/2014/main" id="{F70858C9-3DEC-4498-8C1A-CF1FC5367C94}"/>
                  </a:ext>
                </a:extLst>
              </p:cNvPr>
              <p:cNvSpPr/>
              <p:nvPr/>
            </p:nvSpPr>
            <p:spPr>
              <a:xfrm>
                <a:off x="8484774" y="5015205"/>
                <a:ext cx="536380" cy="53638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zh-TW" altLang="en-US" sz="1000" dirty="0"/>
              </a:p>
            </p:txBody>
          </p:sp>
        </mc:Choice>
        <mc:Fallback xmlns="">
          <p:sp>
            <p:nvSpPr>
              <p:cNvPr id="102" name="矩形 101">
                <a:extLst>
                  <a:ext uri="{FF2B5EF4-FFF2-40B4-BE49-F238E27FC236}">
                    <a16:creationId xmlns:a16="http://schemas.microsoft.com/office/drawing/2014/main" id="{F70858C9-3DEC-4498-8C1A-CF1FC5367C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4774" y="5015205"/>
                <a:ext cx="536380" cy="536380"/>
              </a:xfrm>
              <a:prstGeom prst="rect">
                <a:avLst/>
              </a:prstGeom>
              <a:blipFill>
                <a:blip r:embed="rId39"/>
                <a:stretch>
                  <a:fillRect/>
                </a:stretch>
              </a:blip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文字方塊 102">
                <a:extLst>
                  <a:ext uri="{FF2B5EF4-FFF2-40B4-BE49-F238E27FC236}">
                    <a16:creationId xmlns:a16="http://schemas.microsoft.com/office/drawing/2014/main" id="{FEA54C7D-C543-4EE3-9818-7A44CED51F24}"/>
                  </a:ext>
                </a:extLst>
              </p:cNvPr>
              <p:cNvSpPr txBox="1"/>
              <p:nvPr/>
            </p:nvSpPr>
            <p:spPr>
              <a:xfrm>
                <a:off x="6198605" y="3086273"/>
                <a:ext cx="1501863" cy="3668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TW" sz="10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zh-TW" sz="1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1000" b="0" i="1" smtClean="0">
                          <a:latin typeface="Cambria Math" panose="02040503050406030204" pitchFamily="18" charset="0"/>
                        </a:rPr>
                        <m:t>𝑟𝑜𝑢𝑛𝑑</m:t>
                      </m:r>
                      <m:r>
                        <a:rPr lang="en-US" altLang="zh-TW" sz="1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altLang="zh-TW" sz="1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𝑁𝑏</m:t>
                      </m:r>
                    </m:oMath>
                  </m:oMathPara>
                </a14:m>
                <a:endParaRPr lang="zh-TW" altLang="en-US" sz="1000" dirty="0"/>
              </a:p>
            </p:txBody>
          </p:sp>
        </mc:Choice>
        <mc:Fallback xmlns="">
          <p:sp>
            <p:nvSpPr>
              <p:cNvPr id="103" name="文字方塊 102">
                <a:extLst>
                  <a:ext uri="{FF2B5EF4-FFF2-40B4-BE49-F238E27FC236}">
                    <a16:creationId xmlns:a16="http://schemas.microsoft.com/office/drawing/2014/main" id="{FEA54C7D-C543-4EE3-9818-7A44CED51F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8605" y="3086273"/>
                <a:ext cx="1501863" cy="366855"/>
              </a:xfrm>
              <a:prstGeom prst="rect">
                <a:avLst/>
              </a:prstGeom>
              <a:blipFill>
                <a:blip r:embed="rId4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10068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51" grpId="0" animBg="1"/>
      <p:bldP spid="52" grpId="0" animBg="1"/>
      <p:bldP spid="53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8" grpId="0" animBg="1"/>
      <p:bldP spid="79" grpId="0" animBg="1"/>
      <p:bldP spid="80" grpId="0" animBg="1"/>
      <p:bldP spid="81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93" grpId="0" animBg="1"/>
      <p:bldP spid="94" grpId="0" animBg="1"/>
      <p:bldP spid="95" grpId="0" animBg="1"/>
      <p:bldP spid="96" grpId="0" animBg="1"/>
      <p:bldP spid="97" grpId="0" animBg="1"/>
      <p:bldP spid="98" grpId="0" animBg="1"/>
      <p:bldP spid="99" grpId="0" animBg="1"/>
      <p:bldP spid="100" grpId="0" animBg="1"/>
      <p:bldP spid="101" grpId="0" animBg="1"/>
      <p:bldP spid="102" grpId="0" animBg="1"/>
      <p:bldP spid="10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29">
            <a:extLst>
              <a:ext uri="{FF2B5EF4-FFF2-40B4-BE49-F238E27FC236}">
                <a16:creationId xmlns:a16="http://schemas.microsoft.com/office/drawing/2014/main" id="{E3C1195E-6C7F-4C96-906A-6EDE75AE5BD3}"/>
              </a:ext>
            </a:extLst>
          </p:cNvPr>
          <p:cNvSpPr/>
          <p:nvPr/>
        </p:nvSpPr>
        <p:spPr>
          <a:xfrm>
            <a:off x="-2972" y="-5354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4" name="组合 53"/>
          <p:cNvGrpSpPr/>
          <p:nvPr/>
        </p:nvGrpSpPr>
        <p:grpSpPr>
          <a:xfrm>
            <a:off x="568443" y="319365"/>
            <a:ext cx="4006663" cy="400110"/>
            <a:chOff x="568442" y="319364"/>
            <a:chExt cx="4006663" cy="400111"/>
          </a:xfrm>
        </p:grpSpPr>
        <p:sp>
          <p:nvSpPr>
            <p:cNvPr id="55" name="文本框 23"/>
            <p:cNvSpPr txBox="1"/>
            <p:nvPr/>
          </p:nvSpPr>
          <p:spPr>
            <a:xfrm>
              <a:off x="665958" y="319364"/>
              <a:ext cx="3909147" cy="4001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n-ea"/>
                </a:rPr>
                <a:t>AES Algorithm – Key Expansion</a:t>
              </a:r>
            </a:p>
          </p:txBody>
        </p:sp>
        <p:sp>
          <p:nvSpPr>
            <p:cNvPr id="56" name="等腰三角形 55"/>
            <p:cNvSpPr/>
            <p:nvPr/>
          </p:nvSpPr>
          <p:spPr>
            <a:xfrm rot="16200000" flipH="1" flipV="1">
              <a:off x="492508" y="454911"/>
              <a:ext cx="304323" cy="152455"/>
            </a:xfrm>
            <a:prstGeom prst="triangle">
              <a:avLst/>
            </a:prstGeom>
            <a:solidFill>
              <a:schemeClr val="tx2"/>
            </a:soli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  <a:latin typeface="微软雅黑"/>
                <a:cs typeface="+mn-ea"/>
              </a:endParaRPr>
            </a:p>
          </p:txBody>
        </p:sp>
      </p:grpSp>
      <p:sp>
        <p:nvSpPr>
          <p:cNvPr id="65" name="文字方塊 64">
            <a:extLst>
              <a:ext uri="{FF2B5EF4-FFF2-40B4-BE49-F238E27FC236}">
                <a16:creationId xmlns:a16="http://schemas.microsoft.com/office/drawing/2014/main" id="{85A924CF-9D13-4415-8577-1B0B54F73FA2}"/>
              </a:ext>
            </a:extLst>
          </p:cNvPr>
          <p:cNvSpPr txBox="1"/>
          <p:nvPr/>
        </p:nvSpPr>
        <p:spPr>
          <a:xfrm>
            <a:off x="11760000" y="6488668"/>
            <a:ext cx="43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文字方塊 103">
                <a:extLst>
                  <a:ext uri="{FF2B5EF4-FFF2-40B4-BE49-F238E27FC236}">
                    <a16:creationId xmlns:a16="http://schemas.microsoft.com/office/drawing/2014/main" id="{2C1F708C-526A-422C-8DA2-CF8674990298}"/>
                  </a:ext>
                </a:extLst>
              </p:cNvPr>
              <p:cNvSpPr txBox="1"/>
              <p:nvPr/>
            </p:nvSpPr>
            <p:spPr>
              <a:xfrm>
                <a:off x="5301343" y="2954837"/>
                <a:ext cx="4887227" cy="10040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zh-TW" altLang="en-US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1600">
                              <a:latin typeface="Cambria Math" panose="02040503050406030204" pitchFamily="18" charset="0"/>
                            </a:rPr>
                            <m:t> </m:t>
                          </m:r>
                          <m:eqArr>
                            <m:eqArrPr>
                              <m:ctrlPr>
                                <a:rPr lang="zh-TW" altLang="en-US" sz="16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zh-TW" altLang="en-US" sz="1600" i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zh-TW" altLang="en-US" sz="1600" i="1">
                                  <a:latin typeface="Cambria Math" panose="02040503050406030204" pitchFamily="18" charset="0"/>
                                </a:rPr>
                                <m:t>𝑅𝑐𝑜𝑛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zh-TW" alt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TW" altLang="en-US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  <m:r>
                                <a:rPr lang="zh-TW" altLang="en-US" sz="1600" i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zh-TW" alt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TW" altLang="en-US" sz="1600" i="1">
                                      <a:latin typeface="Cambria Math" panose="02040503050406030204" pitchFamily="18" charset="0"/>
                                    </a:rPr>
                                    <m:t>𝑡𝑒𝑚𝑝</m:t>
                                  </m:r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zh-TW" alt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zh-TW" altLang="en-US" sz="1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  <m:r>
                                    <a:rPr lang="zh-TW" altLang="en-US" sz="1600" i="0">
                                      <a:latin typeface="Cambria Math" panose="02040503050406030204" pitchFamily="18" charset="0"/>
                                    </a:rPr>
                                    <m:t>, 0, 0, 0</m:t>
                                  </m:r>
                                </m:e>
                              </m:d>
                            </m:e>
                            <m:e>
                              <m:r>
                                <a:rPr lang="zh-TW" altLang="en-US" sz="1600" i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zh-TW" altLang="en-US" sz="1600" i="1">
                                  <a:latin typeface="Cambria Math" panose="02040503050406030204" pitchFamily="18" charset="0"/>
                                </a:rPr>
                                <m:t>𝑡𝑒𝑚𝑝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zh-TW" alt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TW" altLang="en-US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  <m:r>
                                <a:rPr lang="zh-TW" altLang="en-US" sz="1600" i="0">
                                  <a:latin typeface="Cambria Math" panose="02040503050406030204" pitchFamily="18" charset="0"/>
                                </a:rPr>
                                <m:t>=2 ⋅ </m:t>
                              </m:r>
                              <m:r>
                                <a:rPr lang="zh-TW" altLang="en-US" sz="1600" i="1">
                                  <a:latin typeface="Cambria Math" panose="02040503050406030204" pitchFamily="18" charset="0"/>
                                </a:rPr>
                                <m:t>𝑡𝑒𝑚𝑝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zh-TW" alt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TW" altLang="en-US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zh-TW" altLang="en-US" sz="1600" i="0">
                                      <a:latin typeface="Cambria Math" panose="02040503050406030204" pitchFamily="18" charset="0"/>
                                    </a:rPr>
                                    <m:t> − 1</m:t>
                                  </m:r>
                                </m:e>
                              </m:d>
                              <m:r>
                                <a:rPr lang="zh-TW" altLang="en-US" sz="1600" i="0">
                                  <a:latin typeface="Cambria Math" panose="02040503050406030204" pitchFamily="18" charset="0"/>
                                </a:rPr>
                                <m:t>         </m:t>
                              </m:r>
                              <m:r>
                                <a:rPr lang="zh-TW" altLang="en-US" sz="1600" i="1">
                                  <a:latin typeface="Cambria Math" panose="02040503050406030204" pitchFamily="18" charset="0"/>
                                </a:rPr>
                                <m:t>𝑓𝑜𝑟</m:t>
                              </m:r>
                              <m:r>
                                <a:rPr lang="zh-TW" altLang="en-US" sz="1600" i="0">
                                  <a:latin typeface="Cambria Math" panose="02040503050406030204" pitchFamily="18" charset="0"/>
                                </a:rPr>
                                <m:t> 1≤</m:t>
                              </m:r>
                              <m:r>
                                <a:rPr lang="zh-TW" altLang="en-US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zh-TW" altLang="en-US" sz="1600" i="0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zh-TW" altLang="en-US" sz="16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zh-TW" altLang="en-US" sz="160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e>
                              <m:r>
                                <a:rPr lang="zh-TW" altLang="en-US" sz="1600" i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zh-TW" altLang="en-US" sz="1600" i="1">
                                  <a:latin typeface="Cambria Math" panose="02040503050406030204" pitchFamily="18" charset="0"/>
                                </a:rPr>
                                <m:t>𝑡𝑒𝑚𝑝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zh-TW" alt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TW" altLang="en-US" sz="1600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  <m:r>
                                <a:rPr lang="zh-TW" altLang="en-US" sz="1600" i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zh-TW" i="1" kern="1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4" name="文字方塊 103">
                <a:extLst>
                  <a:ext uri="{FF2B5EF4-FFF2-40B4-BE49-F238E27FC236}">
                    <a16:creationId xmlns:a16="http://schemas.microsoft.com/office/drawing/2014/main" id="{2C1F708C-526A-422C-8DA2-CF86749902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1343" y="2954837"/>
                <a:ext cx="4887227" cy="100405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5" name="圖片 104">
            <a:extLst>
              <a:ext uri="{FF2B5EF4-FFF2-40B4-BE49-F238E27FC236}">
                <a16:creationId xmlns:a16="http://schemas.microsoft.com/office/drawing/2014/main" id="{8C7DE138-8955-421E-9820-36773D23F1E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7658" y="1301737"/>
            <a:ext cx="3743857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0342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29">
            <a:extLst>
              <a:ext uri="{FF2B5EF4-FFF2-40B4-BE49-F238E27FC236}">
                <a16:creationId xmlns:a16="http://schemas.microsoft.com/office/drawing/2014/main" id="{E3C1195E-6C7F-4C96-906A-6EDE75AE5BD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4" name="组合 53"/>
          <p:cNvGrpSpPr/>
          <p:nvPr/>
        </p:nvGrpSpPr>
        <p:grpSpPr>
          <a:xfrm>
            <a:off x="568443" y="319365"/>
            <a:ext cx="1745724" cy="400110"/>
            <a:chOff x="568442" y="319364"/>
            <a:chExt cx="1745724" cy="400111"/>
          </a:xfrm>
        </p:grpSpPr>
        <p:sp>
          <p:nvSpPr>
            <p:cNvPr id="55" name="文本框 23"/>
            <p:cNvSpPr txBox="1"/>
            <p:nvPr/>
          </p:nvSpPr>
          <p:spPr>
            <a:xfrm>
              <a:off x="665958" y="319364"/>
              <a:ext cx="1648208" cy="4001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n-ea"/>
                </a:rPr>
                <a:t>AES Module</a:t>
              </a:r>
            </a:p>
          </p:txBody>
        </p:sp>
        <p:sp>
          <p:nvSpPr>
            <p:cNvPr id="56" name="等腰三角形 55"/>
            <p:cNvSpPr/>
            <p:nvPr/>
          </p:nvSpPr>
          <p:spPr>
            <a:xfrm rot="16200000" flipH="1" flipV="1">
              <a:off x="492508" y="454911"/>
              <a:ext cx="304323" cy="152455"/>
            </a:xfrm>
            <a:prstGeom prst="triangle">
              <a:avLst/>
            </a:prstGeom>
            <a:solidFill>
              <a:schemeClr val="tx2"/>
            </a:soli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  <a:latin typeface="微软雅黑"/>
                <a:cs typeface="+mn-ea"/>
              </a:endParaRPr>
            </a:p>
          </p:txBody>
        </p:sp>
      </p:grpSp>
      <p:sp>
        <p:nvSpPr>
          <p:cNvPr id="65" name="文字方塊 64">
            <a:extLst>
              <a:ext uri="{FF2B5EF4-FFF2-40B4-BE49-F238E27FC236}">
                <a16:creationId xmlns:a16="http://schemas.microsoft.com/office/drawing/2014/main" id="{85A924CF-9D13-4415-8577-1B0B54F73FA2}"/>
              </a:ext>
            </a:extLst>
          </p:cNvPr>
          <p:cNvSpPr txBox="1"/>
          <p:nvPr/>
        </p:nvSpPr>
        <p:spPr>
          <a:xfrm>
            <a:off x="11760000" y="6488668"/>
            <a:ext cx="43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910B7013-C5F7-088B-58B2-FF67669D20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6000" y="1465363"/>
            <a:ext cx="4320000" cy="3927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4270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>
            <a:extLst>
              <a:ext uri="{FF2B5EF4-FFF2-40B4-BE49-F238E27FC236}">
                <a16:creationId xmlns:a16="http://schemas.microsoft.com/office/drawing/2014/main" id="{9BCD660E-6E8D-4B7E-B81C-E3349804A51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7F8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9" name="圆角矩形 1">
            <a:extLst>
              <a:ext uri="{FF2B5EF4-FFF2-40B4-BE49-F238E27FC236}">
                <a16:creationId xmlns:a16="http://schemas.microsoft.com/office/drawing/2014/main" id="{03DB92E8-05CC-46C6-BB4D-4D18AF7917C1}"/>
              </a:ext>
            </a:extLst>
          </p:cNvPr>
          <p:cNvSpPr/>
          <p:nvPr/>
        </p:nvSpPr>
        <p:spPr>
          <a:xfrm rot="2700000">
            <a:off x="2171657" y="2107388"/>
            <a:ext cx="2924529" cy="2924529"/>
          </a:xfrm>
          <a:prstGeom prst="roundRect">
            <a:avLst/>
          </a:prstGeom>
          <a:gradFill>
            <a:gsLst>
              <a:gs pos="0">
                <a:srgbClr val="FFFFFF"/>
              </a:gs>
              <a:gs pos="100000">
                <a:schemeClr val="bg1">
                  <a:lumMod val="95000"/>
                </a:schemeClr>
              </a:gs>
            </a:gsLst>
            <a:lin ang="15000000" scaled="0"/>
          </a:gradFill>
          <a:ln w="31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</a:endParaRPr>
          </a:p>
        </p:txBody>
      </p:sp>
      <p:sp>
        <p:nvSpPr>
          <p:cNvPr id="30" name="椭圆 29">
            <a:extLst>
              <a:ext uri="{FF2B5EF4-FFF2-40B4-BE49-F238E27FC236}">
                <a16:creationId xmlns:a16="http://schemas.microsoft.com/office/drawing/2014/main" id="{48B9E463-801A-4848-BAE7-DB982483B117}"/>
              </a:ext>
            </a:extLst>
          </p:cNvPr>
          <p:cNvSpPr/>
          <p:nvPr/>
        </p:nvSpPr>
        <p:spPr>
          <a:xfrm>
            <a:off x="1654994" y="1590724"/>
            <a:ext cx="3957855" cy="3957855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</a:endParaRPr>
          </a:p>
        </p:txBody>
      </p:sp>
      <p:sp>
        <p:nvSpPr>
          <p:cNvPr id="3" name="Text Box 3"/>
          <p:cNvSpPr>
            <a:spLocks noChangeArrowheads="1"/>
          </p:cNvSpPr>
          <p:nvPr/>
        </p:nvSpPr>
        <p:spPr bwMode="auto">
          <a:xfrm>
            <a:off x="2766344" y="2877153"/>
            <a:ext cx="1735154" cy="138499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spcBef>
                <a:spcPct val="0"/>
              </a:spcBef>
            </a:pPr>
            <a:r>
              <a:rPr lang="zh-TW" altLang="en-US" sz="6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Calibri" panose="020F0502020204030204" pitchFamily="34" charset="0"/>
              </a:rPr>
              <a:t>目錄</a:t>
            </a:r>
            <a:endParaRPr lang="en-US" altLang="zh-TW" sz="6000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Calibri" panose="020F0502020204030204" pitchFamily="34" charset="0"/>
            </a:endParaRPr>
          </a:p>
          <a:p>
            <a:pPr algn="ctr">
              <a:spcBef>
                <a:spcPct val="0"/>
              </a:spcBef>
            </a:pPr>
            <a:r>
              <a:rPr lang="en-US" altLang="zh-CN" sz="24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contents</a:t>
            </a:r>
            <a:endParaRPr lang="zh-CN" altLang="en-US" sz="2400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21" name="PA_组合 20"/>
          <p:cNvGrpSpPr/>
          <p:nvPr>
            <p:custDataLst>
              <p:tags r:id="rId1"/>
            </p:custDataLst>
          </p:nvPr>
        </p:nvGrpSpPr>
        <p:grpSpPr>
          <a:xfrm>
            <a:off x="7010404" y="1423524"/>
            <a:ext cx="727831" cy="727831"/>
            <a:chOff x="7010404" y="1250101"/>
            <a:chExt cx="727831" cy="727831"/>
          </a:xfrm>
        </p:grpSpPr>
        <p:sp>
          <p:nvSpPr>
            <p:cNvPr id="4" name="椭圆 1"/>
            <p:cNvSpPr>
              <a:spLocks noChangeArrowheads="1"/>
            </p:cNvSpPr>
            <p:nvPr/>
          </p:nvSpPr>
          <p:spPr bwMode="auto">
            <a:xfrm>
              <a:off x="7010404" y="1250101"/>
              <a:ext cx="727831" cy="727831"/>
            </a:xfrm>
            <a:prstGeom prst="roundRect">
              <a:avLst/>
            </a:prstGeom>
            <a:noFill/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" name="TextBox 32"/>
            <p:cNvSpPr txBox="1">
              <a:spLocks noChangeArrowheads="1"/>
            </p:cNvSpPr>
            <p:nvPr/>
          </p:nvSpPr>
          <p:spPr bwMode="auto">
            <a:xfrm>
              <a:off x="7044741" y="1321628"/>
              <a:ext cx="659155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01</a:t>
              </a:r>
              <a:endPara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7" name="TextBox 76"/>
          <p:cNvSpPr txBox="1"/>
          <p:nvPr/>
        </p:nvSpPr>
        <p:spPr>
          <a:xfrm>
            <a:off x="7926359" y="1525828"/>
            <a:ext cx="2892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個人簡介</a:t>
            </a: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24" name="PA_组合 23"/>
          <p:cNvGrpSpPr/>
          <p:nvPr>
            <p:custDataLst>
              <p:tags r:id="rId2"/>
            </p:custDataLst>
          </p:nvPr>
        </p:nvGrpSpPr>
        <p:grpSpPr>
          <a:xfrm>
            <a:off x="7010404" y="2656557"/>
            <a:ext cx="727831" cy="727831"/>
            <a:chOff x="7010404" y="2483134"/>
            <a:chExt cx="727831" cy="727831"/>
          </a:xfrm>
        </p:grpSpPr>
        <p:sp>
          <p:nvSpPr>
            <p:cNvPr id="8" name="椭圆 1"/>
            <p:cNvSpPr>
              <a:spLocks noChangeArrowheads="1"/>
            </p:cNvSpPr>
            <p:nvPr/>
          </p:nvSpPr>
          <p:spPr bwMode="auto">
            <a:xfrm>
              <a:off x="7010404" y="2483134"/>
              <a:ext cx="727831" cy="727831"/>
            </a:xfrm>
            <a:prstGeom prst="roundRect">
              <a:avLst/>
            </a:prstGeom>
            <a:noFill/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9" name="TextBox 32"/>
            <p:cNvSpPr txBox="1">
              <a:spLocks noChangeArrowheads="1"/>
            </p:cNvSpPr>
            <p:nvPr/>
          </p:nvSpPr>
          <p:spPr bwMode="auto">
            <a:xfrm>
              <a:off x="7048111" y="2554661"/>
              <a:ext cx="659155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02</a:t>
              </a:r>
              <a:endPara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11" name="TextBox 76"/>
          <p:cNvSpPr txBox="1"/>
          <p:nvPr/>
        </p:nvSpPr>
        <p:spPr>
          <a:xfrm>
            <a:off x="7926359" y="2758861"/>
            <a:ext cx="36115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教育性晶片下線經驗</a:t>
            </a: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28" name="PA_组合 27"/>
          <p:cNvGrpSpPr/>
          <p:nvPr>
            <p:custDataLst>
              <p:tags r:id="rId3"/>
            </p:custDataLst>
          </p:nvPr>
        </p:nvGrpSpPr>
        <p:grpSpPr>
          <a:xfrm>
            <a:off x="7010404" y="3932596"/>
            <a:ext cx="727831" cy="727831"/>
            <a:chOff x="7010404" y="3759173"/>
            <a:chExt cx="727831" cy="727831"/>
          </a:xfrm>
        </p:grpSpPr>
        <p:sp>
          <p:nvSpPr>
            <p:cNvPr id="12" name="椭圆 1"/>
            <p:cNvSpPr>
              <a:spLocks noChangeArrowheads="1"/>
            </p:cNvSpPr>
            <p:nvPr/>
          </p:nvSpPr>
          <p:spPr bwMode="auto">
            <a:xfrm>
              <a:off x="7010404" y="3759173"/>
              <a:ext cx="727831" cy="727831"/>
            </a:xfrm>
            <a:prstGeom prst="roundRect">
              <a:avLst/>
            </a:prstGeom>
            <a:noFill/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3" name="TextBox 32"/>
            <p:cNvSpPr txBox="1">
              <a:spLocks noChangeArrowheads="1"/>
            </p:cNvSpPr>
            <p:nvPr/>
          </p:nvSpPr>
          <p:spPr bwMode="auto">
            <a:xfrm>
              <a:off x="7044741" y="3830700"/>
              <a:ext cx="659155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03</a:t>
              </a:r>
              <a:endPara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15" name="TextBox 76"/>
          <p:cNvSpPr txBox="1"/>
          <p:nvPr/>
        </p:nvSpPr>
        <p:spPr>
          <a:xfrm>
            <a:off x="7926358" y="4034900"/>
            <a:ext cx="39227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系統晶片設計實驗</a:t>
            </a: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25" name="PA_组合 24"/>
          <p:cNvGrpSpPr/>
          <p:nvPr>
            <p:custDataLst>
              <p:tags r:id="rId4"/>
            </p:custDataLst>
          </p:nvPr>
        </p:nvGrpSpPr>
        <p:grpSpPr>
          <a:xfrm>
            <a:off x="7010404" y="5165629"/>
            <a:ext cx="727831" cy="727831"/>
            <a:chOff x="7010404" y="4992206"/>
            <a:chExt cx="727831" cy="727831"/>
          </a:xfrm>
        </p:grpSpPr>
        <p:sp>
          <p:nvSpPr>
            <p:cNvPr id="16" name="椭圆 1"/>
            <p:cNvSpPr>
              <a:spLocks noChangeArrowheads="1"/>
            </p:cNvSpPr>
            <p:nvPr/>
          </p:nvSpPr>
          <p:spPr bwMode="auto">
            <a:xfrm>
              <a:off x="7010404" y="4992206"/>
              <a:ext cx="727831" cy="727831"/>
            </a:xfrm>
            <a:prstGeom prst="roundRect">
              <a:avLst/>
            </a:prstGeom>
            <a:noFill/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7" name="TextBox 32"/>
            <p:cNvSpPr txBox="1">
              <a:spLocks noChangeArrowheads="1"/>
            </p:cNvSpPr>
            <p:nvPr/>
          </p:nvSpPr>
          <p:spPr bwMode="auto">
            <a:xfrm>
              <a:off x="7044741" y="5063733"/>
              <a:ext cx="659155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04</a:t>
              </a:r>
              <a:endPara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19" name="TextBox 76"/>
          <p:cNvSpPr txBox="1"/>
          <p:nvPr/>
        </p:nvSpPr>
        <p:spPr>
          <a:xfrm>
            <a:off x="7926357" y="5267934"/>
            <a:ext cx="2892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其他作品</a:t>
            </a: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939888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  <p:bldP spid="15" grpId="0"/>
      <p:bldP spid="1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85873771-303A-0A37-9769-8A5DE96D0719}"/>
                  </a:ext>
                </a:extLst>
              </p:cNvPr>
              <p:cNvSpPr/>
              <p:nvPr/>
            </p:nvSpPr>
            <p:spPr>
              <a:xfrm>
                <a:off x="-1" y="0"/>
                <a:ext cx="12192000" cy="6858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a:fld id="{825F15A7-03F4-43D7-82C5-3E23DA2F108C}" type="mathplaceholder">
                        <a:rPr lang="zh-CN" altLang="en-US" i="1" smtClean="0">
                          <a:latin typeface="Cambria Math" panose="02040503050406030204" pitchFamily="18" charset="0"/>
                        </a:rPr>
                        <a:t>在這裡鍵入方程式。</a:t>
                      </a:fld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85873771-303A-0A37-9769-8A5DE96D07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" y="0"/>
                <a:ext cx="12192000" cy="68580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4" name="组合 53"/>
          <p:cNvGrpSpPr/>
          <p:nvPr/>
        </p:nvGrpSpPr>
        <p:grpSpPr>
          <a:xfrm>
            <a:off x="568443" y="319365"/>
            <a:ext cx="1972004" cy="400110"/>
            <a:chOff x="568442" y="319364"/>
            <a:chExt cx="1972004" cy="400111"/>
          </a:xfrm>
        </p:grpSpPr>
        <p:sp>
          <p:nvSpPr>
            <p:cNvPr id="55" name="文本框 23"/>
            <p:cNvSpPr txBox="1"/>
            <p:nvPr/>
          </p:nvSpPr>
          <p:spPr>
            <a:xfrm>
              <a:off x="665958" y="319364"/>
              <a:ext cx="1874488" cy="4001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n-ea"/>
                </a:rPr>
                <a:t>AES DC</a:t>
              </a:r>
              <a:r>
                <a:rPr lang="zh-TW" altLang="en-US" sz="20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n-ea"/>
                </a:rPr>
                <a:t> </a:t>
              </a:r>
              <a:r>
                <a:rPr lang="en-US" altLang="zh-TW" sz="20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n-ea"/>
                </a:rPr>
                <a:t>Result</a:t>
              </a:r>
            </a:p>
          </p:txBody>
        </p:sp>
        <p:sp>
          <p:nvSpPr>
            <p:cNvPr id="56" name="等腰三角形 55"/>
            <p:cNvSpPr/>
            <p:nvPr/>
          </p:nvSpPr>
          <p:spPr>
            <a:xfrm rot="16200000" flipH="1" flipV="1">
              <a:off x="492508" y="454911"/>
              <a:ext cx="304323" cy="152455"/>
            </a:xfrm>
            <a:prstGeom prst="triangle">
              <a:avLst/>
            </a:prstGeom>
            <a:solidFill>
              <a:schemeClr val="tx2"/>
            </a:soli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  <a:latin typeface="微软雅黑"/>
                <a:cs typeface="+mn-ea"/>
              </a:endParaRPr>
            </a:p>
          </p:txBody>
        </p:sp>
      </p:grpSp>
      <p:sp>
        <p:nvSpPr>
          <p:cNvPr id="65" name="文字方塊 64">
            <a:extLst>
              <a:ext uri="{FF2B5EF4-FFF2-40B4-BE49-F238E27FC236}">
                <a16:creationId xmlns:a16="http://schemas.microsoft.com/office/drawing/2014/main" id="{85A924CF-9D13-4415-8577-1B0B54F73FA2}"/>
              </a:ext>
            </a:extLst>
          </p:cNvPr>
          <p:cNvSpPr txBox="1"/>
          <p:nvPr/>
        </p:nvSpPr>
        <p:spPr>
          <a:xfrm>
            <a:off x="11760000" y="6488668"/>
            <a:ext cx="43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9EECFC4C-F92A-C701-043D-A4CB6108F9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999" y="1910438"/>
            <a:ext cx="10080000" cy="1518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FFF9120D-54AA-FAB7-6281-EE5A8B3A4997}"/>
              </a:ext>
            </a:extLst>
          </p:cNvPr>
          <p:cNvSpPr/>
          <p:nvPr/>
        </p:nvSpPr>
        <p:spPr>
          <a:xfrm>
            <a:off x="5205243" y="2596375"/>
            <a:ext cx="5570307" cy="360000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0000"/>
              </a:solidFill>
            </a:endParaRP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31C05047-8990-6088-3DC6-5DA48D0F72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999" y="3606567"/>
            <a:ext cx="10080000" cy="1418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C09970FD-F4F1-A93C-C81F-EC329F2312CD}"/>
              </a:ext>
            </a:extLst>
          </p:cNvPr>
          <p:cNvSpPr/>
          <p:nvPr/>
        </p:nvSpPr>
        <p:spPr>
          <a:xfrm>
            <a:off x="6577601" y="4488716"/>
            <a:ext cx="4677500" cy="36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88052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>
            <a:extLst>
              <a:ext uri="{FF2B5EF4-FFF2-40B4-BE49-F238E27FC236}">
                <a16:creationId xmlns:a16="http://schemas.microsoft.com/office/drawing/2014/main" id="{85873771-303A-0A37-9769-8A5DE96D071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4" name="组合 53"/>
          <p:cNvGrpSpPr/>
          <p:nvPr/>
        </p:nvGrpSpPr>
        <p:grpSpPr>
          <a:xfrm>
            <a:off x="568443" y="319365"/>
            <a:ext cx="1972004" cy="400110"/>
            <a:chOff x="568442" y="319364"/>
            <a:chExt cx="1972004" cy="400111"/>
          </a:xfrm>
        </p:grpSpPr>
        <p:sp>
          <p:nvSpPr>
            <p:cNvPr id="55" name="文本框 23"/>
            <p:cNvSpPr txBox="1"/>
            <p:nvPr/>
          </p:nvSpPr>
          <p:spPr>
            <a:xfrm>
              <a:off x="665958" y="319364"/>
              <a:ext cx="1874488" cy="4001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n-ea"/>
                </a:rPr>
                <a:t>AES DC</a:t>
              </a:r>
              <a:r>
                <a:rPr lang="zh-TW" altLang="en-US" sz="20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n-ea"/>
                </a:rPr>
                <a:t> </a:t>
              </a:r>
              <a:r>
                <a:rPr lang="en-US" altLang="zh-TW" sz="20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n-ea"/>
                </a:rPr>
                <a:t>Result</a:t>
              </a:r>
            </a:p>
          </p:txBody>
        </p:sp>
        <p:sp>
          <p:nvSpPr>
            <p:cNvPr id="56" name="等腰三角形 55"/>
            <p:cNvSpPr/>
            <p:nvPr/>
          </p:nvSpPr>
          <p:spPr>
            <a:xfrm rot="16200000" flipH="1" flipV="1">
              <a:off x="492508" y="454911"/>
              <a:ext cx="304323" cy="152455"/>
            </a:xfrm>
            <a:prstGeom prst="triangle">
              <a:avLst/>
            </a:prstGeom>
            <a:solidFill>
              <a:schemeClr val="tx2"/>
            </a:soli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  <a:latin typeface="微软雅黑"/>
                <a:cs typeface="+mn-ea"/>
              </a:endParaRPr>
            </a:p>
          </p:txBody>
        </p:sp>
      </p:grpSp>
      <p:sp>
        <p:nvSpPr>
          <p:cNvPr id="65" name="文字方塊 64">
            <a:extLst>
              <a:ext uri="{FF2B5EF4-FFF2-40B4-BE49-F238E27FC236}">
                <a16:creationId xmlns:a16="http://schemas.microsoft.com/office/drawing/2014/main" id="{85A924CF-9D13-4415-8577-1B0B54F73FA2}"/>
              </a:ext>
            </a:extLst>
          </p:cNvPr>
          <p:cNvSpPr txBox="1"/>
          <p:nvPr/>
        </p:nvSpPr>
        <p:spPr>
          <a:xfrm>
            <a:off x="11760000" y="6488668"/>
            <a:ext cx="43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" name="表格 3">
                <a:extLst>
                  <a:ext uri="{FF2B5EF4-FFF2-40B4-BE49-F238E27FC236}">
                    <a16:creationId xmlns:a16="http://schemas.microsoft.com/office/drawing/2014/main" id="{241F1315-C601-4525-EF4A-1A18F293616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84010996"/>
                  </p:ext>
                </p:extLst>
              </p:nvPr>
            </p:nvGraphicFramePr>
            <p:xfrm>
              <a:off x="727210" y="1492732"/>
              <a:ext cx="3600000" cy="1440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40000">
                      <a:extLst>
                        <a:ext uri="{9D8B030D-6E8A-4147-A177-3AD203B41FA5}">
                          <a16:colId xmlns:a16="http://schemas.microsoft.com/office/drawing/2014/main" val="3390500385"/>
                        </a:ext>
                      </a:extLst>
                    </a:gridCol>
                    <a:gridCol w="900000">
                      <a:extLst>
                        <a:ext uri="{9D8B030D-6E8A-4147-A177-3AD203B41FA5}">
                          <a16:colId xmlns:a16="http://schemas.microsoft.com/office/drawing/2014/main" val="235455862"/>
                        </a:ext>
                      </a:extLst>
                    </a:gridCol>
                    <a:gridCol w="1260000">
                      <a:extLst>
                        <a:ext uri="{9D8B030D-6E8A-4147-A177-3AD203B41FA5}">
                          <a16:colId xmlns:a16="http://schemas.microsoft.com/office/drawing/2014/main" val="4245509476"/>
                        </a:ext>
                      </a:extLst>
                    </a:gridCol>
                  </a:tblGrid>
                  <a:tr h="360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>
                              <a:solidFill>
                                <a:schemeClr val="accent6"/>
                              </a:solidFill>
                              <a:latin typeface="Times New Roman" panose="020206030504050203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Specification </a:t>
                          </a:r>
                          <a:endParaRPr lang="zh-TW" altLang="en-US" sz="1200" dirty="0">
                            <a:solidFill>
                              <a:schemeClr val="accent6"/>
                            </a:solidFill>
                            <a:latin typeface="Times New Roman" panose="020206030504050203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>
                              <a:solidFill>
                                <a:schemeClr val="accent6"/>
                              </a:solidFill>
                              <a:latin typeface="Times New Roman" panose="020206030504050203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Spec.</a:t>
                          </a:r>
                          <a:endParaRPr lang="zh-TW" altLang="en-US" sz="1200" dirty="0">
                            <a:solidFill>
                              <a:schemeClr val="accent6"/>
                            </a:solidFill>
                            <a:latin typeface="Times New Roman" panose="020206030504050203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>
                              <a:solidFill>
                                <a:schemeClr val="accent6"/>
                              </a:solidFill>
                              <a:latin typeface="Times New Roman" panose="020206030504050203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Pre-sim</a:t>
                          </a:r>
                          <a:endParaRPr lang="zh-TW" altLang="en-US" sz="1200" dirty="0">
                            <a:solidFill>
                              <a:schemeClr val="accent6"/>
                            </a:solidFill>
                            <a:latin typeface="Times New Roman" panose="020206030504050203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02772638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>
                              <a:solidFill>
                                <a:schemeClr val="accent6"/>
                              </a:solidFill>
                              <a:latin typeface="Times New Roman" panose="020206030504050203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Frequency (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TW" sz="1200" i="1" dirty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𝑀𝐻𝑧</m:t>
                              </m:r>
                            </m:oMath>
                          </a14:m>
                          <a:r>
                            <a:rPr lang="en-US" altLang="zh-TW" sz="1200" dirty="0">
                              <a:solidFill>
                                <a:schemeClr val="accent6"/>
                              </a:solidFill>
                              <a:latin typeface="Times New Roman" panose="020206030504050203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)</a:t>
                          </a:r>
                          <a:endParaRPr lang="zh-TW" altLang="en-US" sz="1200" dirty="0">
                            <a:solidFill>
                              <a:schemeClr val="accent6"/>
                            </a:solidFill>
                            <a:latin typeface="Times New Roman" panose="020206030504050203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>
                              <a:solidFill>
                                <a:schemeClr val="accent6"/>
                              </a:solidFill>
                              <a:latin typeface="Times New Roman" panose="020206030504050203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100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TW" sz="1200" i="1" dirty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微軟正黑體" panose="020B0604030504040204" pitchFamily="34" charset="-120"/>
                                  <a:cs typeface="Times New Roman" panose="02020603050405020304" pitchFamily="18" charset="0"/>
                                </a:rPr>
                                <m:t>𝑀𝐻𝑧</m:t>
                              </m:r>
                            </m:oMath>
                          </a14:m>
                          <a:endParaRPr lang="zh-TW" altLang="en-US" sz="1200" dirty="0">
                            <a:solidFill>
                              <a:schemeClr val="accent6"/>
                            </a:solidFill>
                            <a:latin typeface="Times New Roman" panose="020206030504050203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>
                              <a:solidFill>
                                <a:schemeClr val="accent6"/>
                              </a:solidFill>
                              <a:latin typeface="Times New Roman" panose="020206030504050203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100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TW" sz="1200" i="1" dirty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微軟正黑體" panose="020B0604030504040204" pitchFamily="34" charset="-120"/>
                                  <a:cs typeface="Times New Roman" panose="02020603050405020304" pitchFamily="18" charset="0"/>
                                </a:rPr>
                                <m:t>𝑀𝐻𝑧</m:t>
                              </m:r>
                            </m:oMath>
                          </a14:m>
                          <a:endParaRPr lang="zh-TW" altLang="en-US" sz="1200" dirty="0">
                            <a:solidFill>
                              <a:schemeClr val="accent6"/>
                            </a:solidFill>
                            <a:latin typeface="Times New Roman" panose="020206030504050203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563446390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>
                              <a:solidFill>
                                <a:schemeClr val="accent6"/>
                              </a:solidFill>
                              <a:latin typeface="Times New Roman" panose="020206030504050203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Power (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TW" sz="1200" i="1" dirty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𝑚𝑊</m:t>
                              </m:r>
                            </m:oMath>
                          </a14:m>
                          <a:r>
                            <a:rPr lang="en-US" altLang="zh-TW" sz="1200" dirty="0">
                              <a:solidFill>
                                <a:schemeClr val="accent6"/>
                              </a:solidFill>
                              <a:latin typeface="Times New Roman" panose="020206030504050203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)</a:t>
                          </a:r>
                          <a:endParaRPr lang="zh-TW" altLang="en-US" sz="1200" dirty="0">
                            <a:solidFill>
                              <a:schemeClr val="accent6"/>
                            </a:solidFill>
                            <a:latin typeface="Times New Roman" panose="020206030504050203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>
                              <a:solidFill>
                                <a:schemeClr val="accent6"/>
                              </a:solidFill>
                              <a:latin typeface="Times New Roman" panose="020206030504050203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 20</a:t>
                          </a:r>
                          <a:endParaRPr lang="zh-TW" altLang="en-US" sz="1200" dirty="0">
                            <a:solidFill>
                              <a:schemeClr val="accent6"/>
                            </a:solidFill>
                            <a:latin typeface="Times New Roman" panose="020206030504050203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>
                              <a:solidFill>
                                <a:schemeClr val="accent6"/>
                              </a:solidFill>
                              <a:latin typeface="Times New Roman" panose="020206030504050203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2.5726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TW" sz="1200" i="1" dirty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微軟正黑體" panose="020B0604030504040204" pitchFamily="34" charset="-120"/>
                                  <a:cs typeface="Times New Roman" panose="02020603050405020304" pitchFamily="18" charset="0"/>
                                </a:rPr>
                                <m:t>𝑚𝑊</m:t>
                              </m:r>
                            </m:oMath>
                          </a14:m>
                          <a:endParaRPr lang="zh-TW" altLang="en-US" sz="1200" dirty="0">
                            <a:solidFill>
                              <a:schemeClr val="accent6"/>
                            </a:solidFill>
                            <a:latin typeface="Times New Roman" panose="020206030504050203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00651820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>
                              <a:solidFill>
                                <a:schemeClr val="accent6"/>
                              </a:solidFill>
                              <a:latin typeface="Times New Roman" panose="020206030504050203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Area (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zh-TW" sz="1200" i="1" dirty="0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1200" b="0" i="1" dirty="0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𝑚𝑚</m:t>
                                  </m:r>
                                </m:e>
                                <m:sup>
                                  <m:r>
                                    <a:rPr lang="en-US" altLang="zh-TW" sz="1200" b="0" i="1" dirty="0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altLang="zh-TW" sz="1200" dirty="0">
                              <a:solidFill>
                                <a:schemeClr val="accent6"/>
                              </a:solidFill>
                              <a:latin typeface="Times New Roman" panose="020206030504050203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)</a:t>
                          </a:r>
                          <a:endParaRPr lang="zh-TW" altLang="en-US" sz="1200" dirty="0">
                            <a:solidFill>
                              <a:schemeClr val="accent6"/>
                            </a:solidFill>
                            <a:latin typeface="Times New Roman" panose="020206030504050203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>
                              <a:solidFill>
                                <a:schemeClr val="accent6"/>
                              </a:solidFill>
                              <a:latin typeface="Times New Roman" panose="020206030504050203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&lt; 1.44</a:t>
                          </a:r>
                          <a:endParaRPr lang="zh-TW" altLang="en-US" sz="1200" dirty="0">
                            <a:solidFill>
                              <a:schemeClr val="accent6"/>
                            </a:solidFill>
                            <a:latin typeface="Times New Roman" panose="020206030504050203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>
                              <a:solidFill>
                                <a:schemeClr val="accent6"/>
                              </a:solidFill>
                              <a:latin typeface="Times New Roman" panose="020206030504050203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0.1849</a:t>
                          </a:r>
                          <a:endParaRPr lang="zh-TW" altLang="en-US" sz="1200" dirty="0">
                            <a:solidFill>
                              <a:schemeClr val="accent6"/>
                            </a:solidFill>
                            <a:latin typeface="Times New Roman" panose="020206030504050203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838432433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5" name="表格 3">
                <a:extLst>
                  <a:ext uri="{FF2B5EF4-FFF2-40B4-BE49-F238E27FC236}">
                    <a16:creationId xmlns:a16="http://schemas.microsoft.com/office/drawing/2014/main" id="{241F1315-C601-4525-EF4A-1A18F293616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84010996"/>
                  </p:ext>
                </p:extLst>
              </p:nvPr>
            </p:nvGraphicFramePr>
            <p:xfrm>
              <a:off x="727210" y="1492732"/>
              <a:ext cx="3600000" cy="1440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40000">
                      <a:extLst>
                        <a:ext uri="{9D8B030D-6E8A-4147-A177-3AD203B41FA5}">
                          <a16:colId xmlns:a16="http://schemas.microsoft.com/office/drawing/2014/main" val="3390500385"/>
                        </a:ext>
                      </a:extLst>
                    </a:gridCol>
                    <a:gridCol w="900000">
                      <a:extLst>
                        <a:ext uri="{9D8B030D-6E8A-4147-A177-3AD203B41FA5}">
                          <a16:colId xmlns:a16="http://schemas.microsoft.com/office/drawing/2014/main" val="235455862"/>
                        </a:ext>
                      </a:extLst>
                    </a:gridCol>
                    <a:gridCol w="1260000">
                      <a:extLst>
                        <a:ext uri="{9D8B030D-6E8A-4147-A177-3AD203B41FA5}">
                          <a16:colId xmlns:a16="http://schemas.microsoft.com/office/drawing/2014/main" val="4245509476"/>
                        </a:ext>
                      </a:extLst>
                    </a:gridCol>
                  </a:tblGrid>
                  <a:tr h="360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>
                              <a:solidFill>
                                <a:schemeClr val="accent6"/>
                              </a:solidFill>
                              <a:latin typeface="Times New Roman" panose="020206030504050203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Specification </a:t>
                          </a:r>
                          <a:endParaRPr lang="zh-TW" altLang="en-US" sz="1200" dirty="0">
                            <a:solidFill>
                              <a:schemeClr val="accent6"/>
                            </a:solidFill>
                            <a:latin typeface="Times New Roman" panose="020206030504050203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>
                              <a:solidFill>
                                <a:schemeClr val="accent6"/>
                              </a:solidFill>
                              <a:latin typeface="Times New Roman" panose="020206030504050203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Spec.</a:t>
                          </a:r>
                          <a:endParaRPr lang="zh-TW" altLang="en-US" sz="1200" dirty="0">
                            <a:solidFill>
                              <a:schemeClr val="accent6"/>
                            </a:solidFill>
                            <a:latin typeface="Times New Roman" panose="020206030504050203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>
                              <a:solidFill>
                                <a:schemeClr val="accent6"/>
                              </a:solidFill>
                              <a:latin typeface="Times New Roman" panose="020206030504050203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Pre-sim</a:t>
                          </a:r>
                          <a:endParaRPr lang="zh-TW" altLang="en-US" sz="1200" dirty="0">
                            <a:solidFill>
                              <a:schemeClr val="accent6"/>
                            </a:solidFill>
                            <a:latin typeface="Times New Roman" panose="020206030504050203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02772638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24" t="-101695" r="-150847" b="-203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60135" t="-101695" r="-140541" b="-203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85990" t="-101695" r="-483" b="-2033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63446390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24" t="-198333" r="-150847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>
                              <a:solidFill>
                                <a:schemeClr val="accent6"/>
                              </a:solidFill>
                              <a:latin typeface="Times New Roman" panose="020206030504050203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 20</a:t>
                          </a:r>
                          <a:endParaRPr lang="zh-TW" altLang="en-US" sz="1200" dirty="0">
                            <a:solidFill>
                              <a:schemeClr val="accent6"/>
                            </a:solidFill>
                            <a:latin typeface="Times New Roman" panose="020206030504050203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85990" t="-198333" r="-483" b="-1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00651820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24" t="-303390" r="-150847" b="-16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>
                              <a:solidFill>
                                <a:schemeClr val="accent6"/>
                              </a:solidFill>
                              <a:latin typeface="Times New Roman" panose="020206030504050203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&lt; 1.44</a:t>
                          </a:r>
                          <a:endParaRPr lang="zh-TW" altLang="en-US" sz="1200" dirty="0">
                            <a:solidFill>
                              <a:schemeClr val="accent6"/>
                            </a:solidFill>
                            <a:latin typeface="Times New Roman" panose="020206030504050203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>
                              <a:solidFill>
                                <a:schemeClr val="accent6"/>
                              </a:solidFill>
                              <a:latin typeface="Times New Roman" panose="020206030504050203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0.1849</a:t>
                          </a:r>
                          <a:endParaRPr lang="zh-TW" altLang="en-US" sz="1200" dirty="0">
                            <a:solidFill>
                              <a:schemeClr val="accent6"/>
                            </a:solidFill>
                            <a:latin typeface="Times New Roman" panose="020206030504050203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83843243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7" name="文字方塊 26">
            <a:extLst>
              <a:ext uri="{FF2B5EF4-FFF2-40B4-BE49-F238E27FC236}">
                <a16:creationId xmlns:a16="http://schemas.microsoft.com/office/drawing/2014/main" id="{EDFF3177-2F83-2056-ABC2-724721B979CA}"/>
              </a:ext>
            </a:extLst>
          </p:cNvPr>
          <p:cNvSpPr txBox="1"/>
          <p:nvPr/>
        </p:nvSpPr>
        <p:spPr>
          <a:xfrm>
            <a:off x="5020870" y="1095415"/>
            <a:ext cx="2900855" cy="4576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Power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3F52CBB-0249-42F0-8472-4DA6DF88D6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7" t="72974" r="2310" b="1981"/>
          <a:stretch/>
        </p:blipFill>
        <p:spPr bwMode="auto">
          <a:xfrm>
            <a:off x="5066671" y="1553152"/>
            <a:ext cx="7032625" cy="1740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文字方塊 27">
            <a:extLst>
              <a:ext uri="{FF2B5EF4-FFF2-40B4-BE49-F238E27FC236}">
                <a16:creationId xmlns:a16="http://schemas.microsoft.com/office/drawing/2014/main" id="{B3CA709F-9227-9BC9-0AFE-A720DADB5616}"/>
              </a:ext>
            </a:extLst>
          </p:cNvPr>
          <p:cNvSpPr txBox="1"/>
          <p:nvPr/>
        </p:nvSpPr>
        <p:spPr>
          <a:xfrm>
            <a:off x="757690" y="3705989"/>
            <a:ext cx="2900855" cy="4576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Area</a:t>
            </a:r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E3736FD1-C9F8-0FB2-C7C1-E49009DC45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777" r="38925" b="5455"/>
          <a:stretch/>
        </p:blipFill>
        <p:spPr bwMode="auto">
          <a:xfrm>
            <a:off x="757690" y="4218400"/>
            <a:ext cx="3600000" cy="1255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文字方塊 28">
            <a:extLst>
              <a:ext uri="{FF2B5EF4-FFF2-40B4-BE49-F238E27FC236}">
                <a16:creationId xmlns:a16="http://schemas.microsoft.com/office/drawing/2014/main" id="{3D1FBEAF-0546-5EAE-61EC-D3102BE91599}"/>
              </a:ext>
            </a:extLst>
          </p:cNvPr>
          <p:cNvSpPr txBox="1"/>
          <p:nvPr/>
        </p:nvSpPr>
        <p:spPr>
          <a:xfrm>
            <a:off x="5019047" y="3705943"/>
            <a:ext cx="2900855" cy="4576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Timing</a:t>
            </a:r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C1115D02-72AF-83E5-D710-C7F4B92C5996}"/>
              </a:ext>
            </a:extLst>
          </p:cNvPr>
          <p:cNvGrpSpPr>
            <a:grpSpLocks noChangeAspect="1"/>
          </p:cNvGrpSpPr>
          <p:nvPr/>
        </p:nvGrpSpPr>
        <p:grpSpPr>
          <a:xfrm>
            <a:off x="4951199" y="4163572"/>
            <a:ext cx="5760000" cy="1695679"/>
            <a:chOff x="4726225" y="4658774"/>
            <a:chExt cx="6773220" cy="1993958"/>
          </a:xfrm>
        </p:grpSpPr>
        <p:pic>
          <p:nvPicPr>
            <p:cNvPr id="2" name="圖片 1">
              <a:extLst>
                <a:ext uri="{FF2B5EF4-FFF2-40B4-BE49-F238E27FC236}">
                  <a16:creationId xmlns:a16="http://schemas.microsoft.com/office/drawing/2014/main" id="{1C4CB518-5267-941D-4057-5EEF9F9954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347" b="74404"/>
            <a:stretch/>
          </p:blipFill>
          <p:spPr>
            <a:xfrm>
              <a:off x="4726225" y="4658774"/>
              <a:ext cx="6773220" cy="596524"/>
            </a:xfrm>
            <a:prstGeom prst="rect">
              <a:avLst/>
            </a:prstGeom>
          </p:spPr>
        </p:pic>
        <p:pic>
          <p:nvPicPr>
            <p:cNvPr id="3" name="圖片 2">
              <a:extLst>
                <a:ext uri="{FF2B5EF4-FFF2-40B4-BE49-F238E27FC236}">
                  <a16:creationId xmlns:a16="http://schemas.microsoft.com/office/drawing/2014/main" id="{6BBDFC68-990B-EABD-47A2-AB3187B45D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40331" b="3685"/>
            <a:stretch/>
          </p:blipFill>
          <p:spPr>
            <a:xfrm>
              <a:off x="4726225" y="5330087"/>
              <a:ext cx="6773220" cy="1322649"/>
            </a:xfrm>
            <a:prstGeom prst="rect">
              <a:avLst/>
            </a:prstGeom>
          </p:spPr>
        </p:pic>
      </p:grpSp>
      <p:sp>
        <p:nvSpPr>
          <p:cNvPr id="6" name="矩形 5">
            <a:extLst>
              <a:ext uri="{FF2B5EF4-FFF2-40B4-BE49-F238E27FC236}">
                <a16:creationId xmlns:a16="http://schemas.microsoft.com/office/drawing/2014/main" id="{E7188F30-D1A5-573D-B038-9D2A05C61D12}"/>
              </a:ext>
            </a:extLst>
          </p:cNvPr>
          <p:cNvSpPr/>
          <p:nvPr/>
        </p:nvSpPr>
        <p:spPr>
          <a:xfrm>
            <a:off x="757690" y="5158300"/>
            <a:ext cx="3569520" cy="18449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1A95C7C-579E-D548-8ED4-A59281BB78A9}"/>
              </a:ext>
            </a:extLst>
          </p:cNvPr>
          <p:cNvSpPr/>
          <p:nvPr/>
        </p:nvSpPr>
        <p:spPr>
          <a:xfrm>
            <a:off x="10157396" y="3132282"/>
            <a:ext cx="756000" cy="1800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5184198-9F85-381D-F11A-0B346D6F4492}"/>
              </a:ext>
            </a:extLst>
          </p:cNvPr>
          <p:cNvSpPr/>
          <p:nvPr/>
        </p:nvSpPr>
        <p:spPr>
          <a:xfrm>
            <a:off x="5056098" y="4211014"/>
            <a:ext cx="5220000" cy="1800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637986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8" y="-702009"/>
            <a:ext cx="5766460" cy="8704088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815254" y="2942149"/>
            <a:ext cx="7937513" cy="70788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zh-TW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系統晶片設計實驗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3425059" y="2400956"/>
            <a:ext cx="1915291" cy="1797269"/>
            <a:chOff x="4007069" y="1623847"/>
            <a:chExt cx="1797269" cy="1797269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007069" y="1623847"/>
              <a:ext cx="1797269" cy="1797269"/>
            </a:xfrm>
            <a:prstGeom prst="rect">
              <a:avLst/>
            </a:prstGeom>
          </p:spPr>
        </p:pic>
        <p:sp>
          <p:nvSpPr>
            <p:cNvPr id="4" name="文本框 3"/>
            <p:cNvSpPr txBox="1"/>
            <p:nvPr/>
          </p:nvSpPr>
          <p:spPr>
            <a:xfrm>
              <a:off x="4202454" y="1968483"/>
              <a:ext cx="1506709" cy="1107996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6600" dirty="0">
                  <a:solidFill>
                    <a:schemeClr val="bg1"/>
                  </a:solidFill>
                  <a:latin typeface="汉仪丫丫体简" panose="02010604000101010101" pitchFamily="2" charset="-122"/>
                  <a:ea typeface="汉仪丫丫体简" panose="02010604000101010101" pitchFamily="2" charset="-122"/>
                </a:rPr>
                <a:t>03</a:t>
              </a:r>
              <a:endParaRPr lang="zh-CN" altLang="en-US" sz="5400" dirty="0">
                <a:solidFill>
                  <a:schemeClr val="bg1"/>
                </a:solidFill>
                <a:latin typeface="汉仪丫丫体简" panose="02010604000101010101" pitchFamily="2" charset="-122"/>
                <a:ea typeface="汉仪丫丫体简" panose="02010604000101010101" pitchFamily="2" charset="-122"/>
              </a:endParaRPr>
            </a:p>
          </p:txBody>
        </p:sp>
      </p:grpSp>
      <p:cxnSp>
        <p:nvCxnSpPr>
          <p:cNvPr id="8" name="直接连接符 7"/>
          <p:cNvCxnSpPr/>
          <p:nvPr/>
        </p:nvCxnSpPr>
        <p:spPr>
          <a:xfrm flipV="1">
            <a:off x="9798603" y="2857438"/>
            <a:ext cx="1553169" cy="1519325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 flipV="1">
            <a:off x="10016356" y="2303309"/>
            <a:ext cx="1450428" cy="1418825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2001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" presetClass="entr" presetSubtype="8" accel="46000" fill="hold" nodeType="withEffect" p14:presetBounceEnd="5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2000">
                                          <p:cBhvr additive="base">
                                            <p:cTn id="10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2000">
                                          <p:cBhvr additive="base">
                                            <p:cTn id="11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" presetClass="entr" presetSubtype="8" accel="46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29">
            <a:extLst>
              <a:ext uri="{FF2B5EF4-FFF2-40B4-BE49-F238E27FC236}">
                <a16:creationId xmlns:a16="http://schemas.microsoft.com/office/drawing/2014/main" id="{E3C1195E-6C7F-4C96-906A-6EDE75AE5BD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4" name="组合 53"/>
          <p:cNvGrpSpPr/>
          <p:nvPr/>
        </p:nvGrpSpPr>
        <p:grpSpPr>
          <a:xfrm>
            <a:off x="568443" y="319365"/>
            <a:ext cx="1854728" cy="400110"/>
            <a:chOff x="568442" y="319364"/>
            <a:chExt cx="1854728" cy="400111"/>
          </a:xfrm>
        </p:grpSpPr>
        <p:sp>
          <p:nvSpPr>
            <p:cNvPr id="55" name="文本框 23"/>
            <p:cNvSpPr txBox="1"/>
            <p:nvPr/>
          </p:nvSpPr>
          <p:spPr>
            <a:xfrm>
              <a:off x="665958" y="319364"/>
              <a:ext cx="1757212" cy="4001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>
                  <a:solidFill>
                    <a:schemeClr val="bg2"/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Block Diagram</a:t>
              </a:r>
            </a:p>
          </p:txBody>
        </p:sp>
        <p:sp>
          <p:nvSpPr>
            <p:cNvPr id="56" name="等腰三角形 55"/>
            <p:cNvSpPr/>
            <p:nvPr/>
          </p:nvSpPr>
          <p:spPr>
            <a:xfrm rot="16200000" flipH="1" flipV="1">
              <a:off x="492508" y="454911"/>
              <a:ext cx="304323" cy="152455"/>
            </a:xfrm>
            <a:prstGeom prst="triangle">
              <a:avLst/>
            </a:prstGeom>
            <a:solidFill>
              <a:schemeClr val="tx2"/>
            </a:soli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  <a:latin typeface="微软雅黑"/>
                <a:cs typeface="+mn-ea"/>
              </a:endParaRPr>
            </a:p>
          </p:txBody>
        </p:sp>
      </p:grpSp>
      <p:sp>
        <p:nvSpPr>
          <p:cNvPr id="2" name="文字方塊 1">
            <a:extLst>
              <a:ext uri="{FF2B5EF4-FFF2-40B4-BE49-F238E27FC236}">
                <a16:creationId xmlns:a16="http://schemas.microsoft.com/office/drawing/2014/main" id="{54C0D2C8-3DE9-822A-A0EB-114D5D763C1D}"/>
              </a:ext>
            </a:extLst>
          </p:cNvPr>
          <p:cNvSpPr txBox="1"/>
          <p:nvPr/>
        </p:nvSpPr>
        <p:spPr>
          <a:xfrm>
            <a:off x="11760000" y="6488668"/>
            <a:ext cx="43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22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552A9295-4318-4561-8245-26DB53520BF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67" t="7260" r="13481" b="8888"/>
          <a:stretch/>
        </p:blipFill>
        <p:spPr>
          <a:xfrm>
            <a:off x="2849880" y="788075"/>
            <a:ext cx="6492240" cy="5750560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6447E571-7902-4508-8490-464563E94EB8}"/>
              </a:ext>
            </a:extLst>
          </p:cNvPr>
          <p:cNvSpPr/>
          <p:nvPr/>
        </p:nvSpPr>
        <p:spPr>
          <a:xfrm>
            <a:off x="2929812" y="3863964"/>
            <a:ext cx="4086808" cy="26746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6D610FAB-2BDF-481D-960A-5C423D1A3933}"/>
              </a:ext>
            </a:extLst>
          </p:cNvPr>
          <p:cNvSpPr/>
          <p:nvPr/>
        </p:nvSpPr>
        <p:spPr>
          <a:xfrm>
            <a:off x="7378648" y="3663355"/>
            <a:ext cx="1802674" cy="28752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9DB1093-5A8B-4AD1-B326-0462BD5C569C}"/>
              </a:ext>
            </a:extLst>
          </p:cNvPr>
          <p:cNvSpPr/>
          <p:nvPr/>
        </p:nvSpPr>
        <p:spPr>
          <a:xfrm>
            <a:off x="8063049" y="913935"/>
            <a:ext cx="453630" cy="85150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450192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29">
            <a:extLst>
              <a:ext uri="{FF2B5EF4-FFF2-40B4-BE49-F238E27FC236}">
                <a16:creationId xmlns:a16="http://schemas.microsoft.com/office/drawing/2014/main" id="{E3C1195E-6C7F-4C96-906A-6EDE75AE5BD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4" name="组合 53"/>
          <p:cNvGrpSpPr/>
          <p:nvPr/>
        </p:nvGrpSpPr>
        <p:grpSpPr>
          <a:xfrm>
            <a:off x="568443" y="319365"/>
            <a:ext cx="1192688" cy="400110"/>
            <a:chOff x="568442" y="319364"/>
            <a:chExt cx="1192688" cy="400111"/>
          </a:xfrm>
        </p:grpSpPr>
        <p:sp>
          <p:nvSpPr>
            <p:cNvPr id="55" name="文本框 23"/>
            <p:cNvSpPr txBox="1"/>
            <p:nvPr/>
          </p:nvSpPr>
          <p:spPr>
            <a:xfrm>
              <a:off x="665958" y="319364"/>
              <a:ext cx="1095172" cy="4001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>
                  <a:solidFill>
                    <a:schemeClr val="bg2"/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Function</a:t>
              </a:r>
            </a:p>
          </p:txBody>
        </p:sp>
        <p:sp>
          <p:nvSpPr>
            <p:cNvPr id="56" name="等腰三角形 55"/>
            <p:cNvSpPr/>
            <p:nvPr/>
          </p:nvSpPr>
          <p:spPr>
            <a:xfrm rot="16200000" flipH="1" flipV="1">
              <a:off x="492508" y="454911"/>
              <a:ext cx="304323" cy="152455"/>
            </a:xfrm>
            <a:prstGeom prst="triangle">
              <a:avLst/>
            </a:prstGeom>
            <a:solidFill>
              <a:schemeClr val="tx2"/>
            </a:soli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  <a:latin typeface="微软雅黑"/>
                <a:cs typeface="+mn-ea"/>
              </a:endParaRPr>
            </a:p>
          </p:txBody>
        </p:sp>
      </p:grpSp>
      <p:sp>
        <p:nvSpPr>
          <p:cNvPr id="2" name="文字方塊 1">
            <a:extLst>
              <a:ext uri="{FF2B5EF4-FFF2-40B4-BE49-F238E27FC236}">
                <a16:creationId xmlns:a16="http://schemas.microsoft.com/office/drawing/2014/main" id="{54C0D2C8-3DE9-822A-A0EB-114D5D763C1D}"/>
              </a:ext>
            </a:extLst>
          </p:cNvPr>
          <p:cNvSpPr txBox="1"/>
          <p:nvPr/>
        </p:nvSpPr>
        <p:spPr>
          <a:xfrm>
            <a:off x="11760000" y="6488668"/>
            <a:ext cx="43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23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66BCA1BC-B53F-49E3-A69E-BAC6EFD79B62}"/>
              </a:ext>
            </a:extLst>
          </p:cNvPr>
          <p:cNvSpPr txBox="1"/>
          <p:nvPr/>
        </p:nvSpPr>
        <p:spPr>
          <a:xfrm>
            <a:off x="720898" y="683300"/>
            <a:ext cx="9337143" cy="33319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accelerator for finite impulse response(11), matrix multiplication (4 x 4), and quicksort (11) has been designed and integrated into the </a:t>
            </a:r>
            <a:r>
              <a:rPr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SoC.</a:t>
            </a:r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baud rate for the UART has been changed from 9600 to 115200.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type of memory is BRAM with prefetch controller.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designs have be implemented on </a:t>
            </a:r>
            <a:r>
              <a:rPr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SoC.</a:t>
            </a:r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SoC have be programed into FPGA and verified on </a:t>
            </a:r>
            <a:r>
              <a:rPr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jupyter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notebook</a:t>
            </a:r>
          </a:p>
        </p:txBody>
      </p:sp>
    </p:spTree>
    <p:extLst>
      <p:ext uri="{BB962C8B-B14F-4D97-AF65-F5344CB8AC3E}">
        <p14:creationId xmlns:p14="http://schemas.microsoft.com/office/powerpoint/2010/main" val="13322156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29">
            <a:extLst>
              <a:ext uri="{FF2B5EF4-FFF2-40B4-BE49-F238E27FC236}">
                <a16:creationId xmlns:a16="http://schemas.microsoft.com/office/drawing/2014/main" id="{E3C1195E-6C7F-4C96-906A-6EDE75AE5BD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4" name="组合 53"/>
          <p:cNvGrpSpPr/>
          <p:nvPr/>
        </p:nvGrpSpPr>
        <p:grpSpPr>
          <a:xfrm>
            <a:off x="568443" y="319365"/>
            <a:ext cx="1854728" cy="400110"/>
            <a:chOff x="568442" y="319364"/>
            <a:chExt cx="1854728" cy="400111"/>
          </a:xfrm>
        </p:grpSpPr>
        <p:sp>
          <p:nvSpPr>
            <p:cNvPr id="55" name="文本框 23"/>
            <p:cNvSpPr txBox="1"/>
            <p:nvPr/>
          </p:nvSpPr>
          <p:spPr>
            <a:xfrm>
              <a:off x="665958" y="319364"/>
              <a:ext cx="1757212" cy="4001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>
                  <a:solidFill>
                    <a:schemeClr val="bg2"/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Block Diagram</a:t>
              </a:r>
            </a:p>
          </p:txBody>
        </p:sp>
        <p:sp>
          <p:nvSpPr>
            <p:cNvPr id="56" name="等腰三角形 55"/>
            <p:cNvSpPr/>
            <p:nvPr/>
          </p:nvSpPr>
          <p:spPr>
            <a:xfrm rot="16200000" flipH="1" flipV="1">
              <a:off x="492508" y="454911"/>
              <a:ext cx="304323" cy="152455"/>
            </a:xfrm>
            <a:prstGeom prst="triangle">
              <a:avLst/>
            </a:prstGeom>
            <a:solidFill>
              <a:schemeClr val="tx2"/>
            </a:soli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  <a:latin typeface="微软雅黑"/>
                <a:cs typeface="+mn-ea"/>
              </a:endParaRPr>
            </a:p>
          </p:txBody>
        </p:sp>
      </p:grpSp>
      <p:sp>
        <p:nvSpPr>
          <p:cNvPr id="2" name="文字方塊 1">
            <a:extLst>
              <a:ext uri="{FF2B5EF4-FFF2-40B4-BE49-F238E27FC236}">
                <a16:creationId xmlns:a16="http://schemas.microsoft.com/office/drawing/2014/main" id="{54C0D2C8-3DE9-822A-A0EB-114D5D763C1D}"/>
              </a:ext>
            </a:extLst>
          </p:cNvPr>
          <p:cNvSpPr txBox="1"/>
          <p:nvPr/>
        </p:nvSpPr>
        <p:spPr>
          <a:xfrm>
            <a:off x="11760000" y="6488668"/>
            <a:ext cx="43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24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8" name="群組 17">
            <a:extLst>
              <a:ext uri="{FF2B5EF4-FFF2-40B4-BE49-F238E27FC236}">
                <a16:creationId xmlns:a16="http://schemas.microsoft.com/office/drawing/2014/main" id="{7D8FFAB2-5D08-4307-B837-1A4D3476CFC9}"/>
              </a:ext>
            </a:extLst>
          </p:cNvPr>
          <p:cNvGrpSpPr/>
          <p:nvPr/>
        </p:nvGrpSpPr>
        <p:grpSpPr>
          <a:xfrm>
            <a:off x="621851" y="683300"/>
            <a:ext cx="10948297" cy="5082504"/>
            <a:chOff x="761551" y="1102658"/>
            <a:chExt cx="10948297" cy="5082504"/>
          </a:xfrm>
        </p:grpSpPr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311CA23F-8A7B-45E7-8656-17F001C85AF9}"/>
                </a:ext>
              </a:extLst>
            </p:cNvPr>
            <p:cNvSpPr/>
            <p:nvPr/>
          </p:nvSpPr>
          <p:spPr>
            <a:xfrm>
              <a:off x="5725653" y="4515563"/>
              <a:ext cx="1566248" cy="62468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文字方塊 19">
              <a:extLst>
                <a:ext uri="{FF2B5EF4-FFF2-40B4-BE49-F238E27FC236}">
                  <a16:creationId xmlns:a16="http://schemas.microsoft.com/office/drawing/2014/main" id="{783374E1-A280-49B8-A42D-9A9DE84E24EB}"/>
                </a:ext>
              </a:extLst>
            </p:cNvPr>
            <p:cNvSpPr txBox="1"/>
            <p:nvPr/>
          </p:nvSpPr>
          <p:spPr>
            <a:xfrm>
              <a:off x="6500388" y="4979406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zh-TW" altLang="en-US" dirty="0"/>
            </a:p>
          </p:txBody>
        </p:sp>
        <p:grpSp>
          <p:nvGrpSpPr>
            <p:cNvPr id="21" name="群組 20">
              <a:extLst>
                <a:ext uri="{FF2B5EF4-FFF2-40B4-BE49-F238E27FC236}">
                  <a16:creationId xmlns:a16="http://schemas.microsoft.com/office/drawing/2014/main" id="{A8485F14-2974-4FEF-AE46-C6D319C30595}"/>
                </a:ext>
              </a:extLst>
            </p:cNvPr>
            <p:cNvGrpSpPr/>
            <p:nvPr/>
          </p:nvGrpSpPr>
          <p:grpSpPr>
            <a:xfrm>
              <a:off x="761551" y="1102658"/>
              <a:ext cx="10948297" cy="5082504"/>
              <a:chOff x="937720" y="741931"/>
              <a:chExt cx="10948297" cy="5082504"/>
            </a:xfrm>
          </p:grpSpPr>
          <p:grpSp>
            <p:nvGrpSpPr>
              <p:cNvPr id="25" name="群組 24">
                <a:extLst>
                  <a:ext uri="{FF2B5EF4-FFF2-40B4-BE49-F238E27FC236}">
                    <a16:creationId xmlns:a16="http://schemas.microsoft.com/office/drawing/2014/main" id="{3D21E4B8-D3F5-4F84-AD29-6937CC7FFDEA}"/>
                  </a:ext>
                </a:extLst>
              </p:cNvPr>
              <p:cNvGrpSpPr/>
              <p:nvPr/>
            </p:nvGrpSpPr>
            <p:grpSpPr>
              <a:xfrm>
                <a:off x="2877300" y="741931"/>
                <a:ext cx="9008717" cy="5082504"/>
                <a:chOff x="1591641" y="1132282"/>
                <a:chExt cx="9008717" cy="5082504"/>
              </a:xfrm>
            </p:grpSpPr>
            <p:pic>
              <p:nvPicPr>
                <p:cNvPr id="27" name="圖片 26">
                  <a:extLst>
                    <a:ext uri="{FF2B5EF4-FFF2-40B4-BE49-F238E27FC236}">
                      <a16:creationId xmlns:a16="http://schemas.microsoft.com/office/drawing/2014/main" id="{66721B04-8832-44CE-BA6D-56784CB013C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591641" y="1132282"/>
                  <a:ext cx="9008717" cy="5082504"/>
                </a:xfrm>
                <a:prstGeom prst="rect">
                  <a:avLst/>
                </a:prstGeom>
              </p:spPr>
            </p:pic>
            <p:sp>
              <p:nvSpPr>
                <p:cNvPr id="28" name="矩形 27">
                  <a:extLst>
                    <a:ext uri="{FF2B5EF4-FFF2-40B4-BE49-F238E27FC236}">
                      <a16:creationId xmlns:a16="http://schemas.microsoft.com/office/drawing/2014/main" id="{F9B9ADDF-F1D2-4012-986F-8756BCE62440}"/>
                    </a:ext>
                  </a:extLst>
                </p:cNvPr>
                <p:cNvSpPr/>
                <p:nvPr/>
              </p:nvSpPr>
              <p:spPr>
                <a:xfrm>
                  <a:off x="1935444" y="1418897"/>
                  <a:ext cx="5568942" cy="914400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/>
                </a:p>
              </p:txBody>
            </p:sp>
          </p:grpSp>
          <p:pic>
            <p:nvPicPr>
              <p:cNvPr id="26" name="圖片 25">
                <a:extLst>
                  <a:ext uri="{FF2B5EF4-FFF2-40B4-BE49-F238E27FC236}">
                    <a16:creationId xmlns:a16="http://schemas.microsoft.com/office/drawing/2014/main" id="{E2A26180-D455-4F9E-A35B-AF1F920ACA2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r="1892"/>
              <a:stretch/>
            </p:blipFill>
            <p:spPr>
              <a:xfrm>
                <a:off x="937720" y="2117482"/>
                <a:ext cx="3248386" cy="3311008"/>
              </a:xfrm>
              <a:prstGeom prst="rect">
                <a:avLst/>
              </a:prstGeom>
            </p:spPr>
          </p:pic>
        </p:grpSp>
        <p:cxnSp>
          <p:nvCxnSpPr>
            <p:cNvPr id="22" name="直線單箭頭接點 21">
              <a:extLst>
                <a:ext uri="{FF2B5EF4-FFF2-40B4-BE49-F238E27FC236}">
                  <a16:creationId xmlns:a16="http://schemas.microsoft.com/office/drawing/2014/main" id="{529969BF-90B4-4EF2-90CC-1345F5AECB81}"/>
                </a:ext>
              </a:extLst>
            </p:cNvPr>
            <p:cNvCxnSpPr/>
            <p:nvPr/>
          </p:nvCxnSpPr>
          <p:spPr>
            <a:xfrm>
              <a:off x="1553533" y="5038129"/>
              <a:ext cx="4050313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單箭頭接點 22">
              <a:extLst>
                <a:ext uri="{FF2B5EF4-FFF2-40B4-BE49-F238E27FC236}">
                  <a16:creationId xmlns:a16="http://schemas.microsoft.com/office/drawing/2014/main" id="{D0AC53CE-8962-44B0-BD2A-A2BEE200A82A}"/>
                </a:ext>
              </a:extLst>
            </p:cNvPr>
            <p:cNvCxnSpPr/>
            <p:nvPr/>
          </p:nvCxnSpPr>
          <p:spPr>
            <a:xfrm flipH="1">
              <a:off x="1553533" y="5180850"/>
              <a:ext cx="4050313" cy="0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959B644C-5368-47E9-8AAE-39F976FDF505}"/>
                </a:ext>
              </a:extLst>
            </p:cNvPr>
            <p:cNvSpPr/>
            <p:nvPr/>
          </p:nvSpPr>
          <p:spPr>
            <a:xfrm>
              <a:off x="5553512" y="4861463"/>
              <a:ext cx="1566248" cy="64082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7549066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29">
            <a:extLst>
              <a:ext uri="{FF2B5EF4-FFF2-40B4-BE49-F238E27FC236}">
                <a16:creationId xmlns:a16="http://schemas.microsoft.com/office/drawing/2014/main" id="{E3C1195E-6C7F-4C96-906A-6EDE75AE5BD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4" name="组合 53"/>
          <p:cNvGrpSpPr/>
          <p:nvPr/>
        </p:nvGrpSpPr>
        <p:grpSpPr>
          <a:xfrm>
            <a:off x="568443" y="319365"/>
            <a:ext cx="4059113" cy="400110"/>
            <a:chOff x="568442" y="319364"/>
            <a:chExt cx="4059113" cy="400111"/>
          </a:xfrm>
        </p:grpSpPr>
        <p:sp>
          <p:nvSpPr>
            <p:cNvPr id="55" name="文本框 23"/>
            <p:cNvSpPr txBox="1"/>
            <p:nvPr/>
          </p:nvSpPr>
          <p:spPr>
            <a:xfrm>
              <a:off x="665958" y="319364"/>
              <a:ext cx="3961597" cy="4001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>
                  <a:solidFill>
                    <a:schemeClr val="bg2"/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Configuration Register Address Map</a:t>
              </a:r>
            </a:p>
          </p:txBody>
        </p:sp>
        <p:sp>
          <p:nvSpPr>
            <p:cNvPr id="56" name="等腰三角形 55"/>
            <p:cNvSpPr/>
            <p:nvPr/>
          </p:nvSpPr>
          <p:spPr>
            <a:xfrm rot="16200000" flipH="1" flipV="1">
              <a:off x="492508" y="454911"/>
              <a:ext cx="304323" cy="152455"/>
            </a:xfrm>
            <a:prstGeom prst="triangle">
              <a:avLst/>
            </a:prstGeom>
            <a:solidFill>
              <a:schemeClr val="tx2"/>
            </a:soli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  <a:latin typeface="微软雅黑"/>
                <a:cs typeface="+mn-ea"/>
              </a:endParaRPr>
            </a:p>
          </p:txBody>
        </p:sp>
      </p:grpSp>
      <p:sp>
        <p:nvSpPr>
          <p:cNvPr id="2" name="文字方塊 1">
            <a:extLst>
              <a:ext uri="{FF2B5EF4-FFF2-40B4-BE49-F238E27FC236}">
                <a16:creationId xmlns:a16="http://schemas.microsoft.com/office/drawing/2014/main" id="{54C0D2C8-3DE9-822A-A0EB-114D5D763C1D}"/>
              </a:ext>
            </a:extLst>
          </p:cNvPr>
          <p:cNvSpPr txBox="1"/>
          <p:nvPr/>
        </p:nvSpPr>
        <p:spPr>
          <a:xfrm>
            <a:off x="11760000" y="6488668"/>
            <a:ext cx="43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25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A591550E-5DAD-4A62-82D4-B09B736763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4391130"/>
              </p:ext>
            </p:extLst>
          </p:nvPr>
        </p:nvGraphicFramePr>
        <p:xfrm>
          <a:off x="2856000" y="1648083"/>
          <a:ext cx="6480000" cy="3561834"/>
        </p:xfrm>
        <a:graphic>
          <a:graphicData uri="http://schemas.openxmlformats.org/drawingml/2006/table">
            <a:tbl>
              <a:tblPr firstRow="1" firstCol="1" bandRow="1"/>
              <a:tblGrid>
                <a:gridCol w="3600000">
                  <a:extLst>
                    <a:ext uri="{9D8B030D-6E8A-4147-A177-3AD203B41FA5}">
                      <a16:colId xmlns:a16="http://schemas.microsoft.com/office/drawing/2014/main" val="1860776732"/>
                    </a:ext>
                  </a:extLst>
                </a:gridCol>
                <a:gridCol w="2880000">
                  <a:extLst>
                    <a:ext uri="{9D8B030D-6E8A-4147-A177-3AD203B41FA5}">
                      <a16:colId xmlns:a16="http://schemas.microsoft.com/office/drawing/2014/main" val="129680164"/>
                    </a:ext>
                  </a:extLst>
                </a:gridCol>
              </a:tblGrid>
              <a:tr h="59363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User Project 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sz="16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Base Address Map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9153446"/>
                  </a:ext>
                </a:extLst>
              </a:tr>
              <a:tr h="59363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Memory Starting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3800_0000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17878910"/>
                  </a:ext>
                </a:extLst>
              </a:tr>
              <a:tr h="59363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FIR Base Address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3600_0000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56427347"/>
                  </a:ext>
                </a:extLst>
              </a:tr>
              <a:tr h="5936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Matrix Multiplication Base Address 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3400_0000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24363435"/>
                  </a:ext>
                </a:extLst>
              </a:tr>
              <a:tr h="59363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Quick Sort Base Address 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3200_0000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5345881"/>
                  </a:ext>
                </a:extLst>
              </a:tr>
              <a:tr h="59363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UART Base Address  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3000_0000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144676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931930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29">
            <a:extLst>
              <a:ext uri="{FF2B5EF4-FFF2-40B4-BE49-F238E27FC236}">
                <a16:creationId xmlns:a16="http://schemas.microsoft.com/office/drawing/2014/main" id="{E3C1195E-6C7F-4C96-906A-6EDE75AE5BD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4" name="组合 53"/>
          <p:cNvGrpSpPr/>
          <p:nvPr/>
        </p:nvGrpSpPr>
        <p:grpSpPr>
          <a:xfrm>
            <a:off x="568443" y="319365"/>
            <a:ext cx="4671460" cy="400110"/>
            <a:chOff x="568442" y="319364"/>
            <a:chExt cx="4671460" cy="400111"/>
          </a:xfrm>
        </p:grpSpPr>
        <p:sp>
          <p:nvSpPr>
            <p:cNvPr id="55" name="文本框 23"/>
            <p:cNvSpPr txBox="1"/>
            <p:nvPr/>
          </p:nvSpPr>
          <p:spPr>
            <a:xfrm>
              <a:off x="665958" y="319364"/>
              <a:ext cx="4573944" cy="4001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>
                  <a:solidFill>
                    <a:schemeClr val="bg2"/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Configuration Register Address Map - FIR</a:t>
              </a:r>
            </a:p>
          </p:txBody>
        </p:sp>
        <p:sp>
          <p:nvSpPr>
            <p:cNvPr id="56" name="等腰三角形 55"/>
            <p:cNvSpPr/>
            <p:nvPr/>
          </p:nvSpPr>
          <p:spPr>
            <a:xfrm rot="16200000" flipH="1" flipV="1">
              <a:off x="492508" y="454911"/>
              <a:ext cx="304323" cy="152455"/>
            </a:xfrm>
            <a:prstGeom prst="triangle">
              <a:avLst/>
            </a:prstGeom>
            <a:solidFill>
              <a:schemeClr val="tx2"/>
            </a:soli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  <a:latin typeface="微软雅黑"/>
                <a:cs typeface="+mn-ea"/>
              </a:endParaRPr>
            </a:p>
          </p:txBody>
        </p:sp>
      </p:grpSp>
      <p:sp>
        <p:nvSpPr>
          <p:cNvPr id="2" name="文字方塊 1">
            <a:extLst>
              <a:ext uri="{FF2B5EF4-FFF2-40B4-BE49-F238E27FC236}">
                <a16:creationId xmlns:a16="http://schemas.microsoft.com/office/drawing/2014/main" id="{54C0D2C8-3DE9-822A-A0EB-114D5D763C1D}"/>
              </a:ext>
            </a:extLst>
          </p:cNvPr>
          <p:cNvSpPr txBox="1"/>
          <p:nvPr/>
        </p:nvSpPr>
        <p:spPr>
          <a:xfrm>
            <a:off x="11760000" y="6488668"/>
            <a:ext cx="43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26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E04DC71F-DE02-41FA-9FEB-9B5D7E8A02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1707232"/>
              </p:ext>
            </p:extLst>
          </p:nvPr>
        </p:nvGraphicFramePr>
        <p:xfrm>
          <a:off x="2192112" y="1662907"/>
          <a:ext cx="7807775" cy="4251660"/>
        </p:xfrm>
        <a:graphic>
          <a:graphicData uri="http://schemas.openxmlformats.org/drawingml/2006/table">
            <a:tbl>
              <a:tblPr firstRow="1" firstCol="1" bandRow="1"/>
              <a:tblGrid>
                <a:gridCol w="1763581">
                  <a:extLst>
                    <a:ext uri="{9D8B030D-6E8A-4147-A177-3AD203B41FA5}">
                      <a16:colId xmlns:a16="http://schemas.microsoft.com/office/drawing/2014/main" val="3496151973"/>
                    </a:ext>
                  </a:extLst>
                </a:gridCol>
                <a:gridCol w="2519401">
                  <a:extLst>
                    <a:ext uri="{9D8B030D-6E8A-4147-A177-3AD203B41FA5}">
                      <a16:colId xmlns:a16="http://schemas.microsoft.com/office/drawing/2014/main" val="880405108"/>
                    </a:ext>
                  </a:extLst>
                </a:gridCol>
                <a:gridCol w="3524793">
                  <a:extLst>
                    <a:ext uri="{9D8B030D-6E8A-4147-A177-3AD203B41FA5}">
                      <a16:colId xmlns:a16="http://schemas.microsoft.com/office/drawing/2014/main" val="3878580922"/>
                    </a:ext>
                  </a:extLst>
                </a:gridCol>
              </a:tblGrid>
              <a:tr h="454162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FIR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altLang="zh-TW" sz="12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altLang="zh-TW" sz="12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96498584"/>
                  </a:ext>
                </a:extLst>
              </a:tr>
              <a:tr h="396170">
                <a:tc rowSpan="5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sz="14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0x00</a:t>
                      </a:r>
                      <a:endParaRPr lang="zh-TW" altLang="zh-TW" sz="14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sz="14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[0]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sz="1400" kern="100" dirty="0" err="1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ap_start</a:t>
                      </a:r>
                      <a:r>
                        <a:rPr lang="en-US" altLang="zh-TW" sz="14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(r/w) 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68593863"/>
                  </a:ext>
                </a:extLst>
              </a:tr>
              <a:tr h="39617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sz="14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[1]</a:t>
                      </a:r>
                    </a:p>
                  </a:txBody>
                  <a:tcPr marL="68580" marR="68580" marT="0" marB="0" anchor="ctr"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sz="1400" kern="100" dirty="0" err="1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ap_done</a:t>
                      </a:r>
                      <a:r>
                        <a:rPr lang="en-US" altLang="zh-TW" sz="14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(</a:t>
                      </a:r>
                      <a:r>
                        <a:rPr lang="en-US" altLang="zh-TW" sz="1400" kern="100" dirty="0" err="1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ro</a:t>
                      </a:r>
                      <a:r>
                        <a:rPr lang="en-US" altLang="zh-TW" sz="14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)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01158732"/>
                  </a:ext>
                </a:extLst>
              </a:tr>
              <a:tr h="39617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sz="14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[2]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sz="1400" kern="100" dirty="0" err="1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ap_idle</a:t>
                      </a:r>
                      <a:r>
                        <a:rPr lang="en-US" altLang="zh-TW" sz="14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(</a:t>
                      </a:r>
                      <a:r>
                        <a:rPr lang="en-US" altLang="zh-TW" sz="1400" kern="100" dirty="0" err="1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ro</a:t>
                      </a:r>
                      <a:r>
                        <a:rPr lang="en-US" altLang="zh-TW" sz="14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)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68876700"/>
                  </a:ext>
                </a:extLst>
              </a:tr>
              <a:tr h="39617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sz="14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[3]</a:t>
                      </a:r>
                    </a:p>
                  </a:txBody>
                  <a:tcPr marL="68580" marR="68580" marT="0" marB="0" anchor="ctr"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sz="14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X[n]_ready to accept input (</a:t>
                      </a:r>
                      <a:r>
                        <a:rPr lang="en-US" altLang="zh-TW" sz="1400" kern="100" dirty="0" err="1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ro</a:t>
                      </a:r>
                      <a:r>
                        <a:rPr lang="en-US" altLang="zh-TW" sz="14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)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6404557"/>
                  </a:ext>
                </a:extLst>
              </a:tr>
              <a:tr h="39617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sz="14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[4]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sz="14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Y[n] is ready to read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473737"/>
                  </a:ext>
                </a:extLst>
              </a:tr>
              <a:tr h="454162"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en-US" altLang="zh-TW" sz="14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0x10-13</a:t>
                      </a:r>
                      <a:endParaRPr lang="zh-TW" sz="14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en-US" altLang="zh-TW" sz="14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data-length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endParaRPr lang="zh-TW" sz="14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69495483"/>
                  </a:ext>
                </a:extLst>
              </a:tr>
              <a:tr h="454162"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0x40-7F</a:t>
                      </a:r>
                      <a:endParaRPr lang="zh-TW" sz="14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en-US" altLang="zh-TW" sz="14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Tap parameters</a:t>
                      </a:r>
                      <a:endParaRPr lang="zh-TW" sz="14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endParaRPr lang="zh-TW" sz="14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94343632"/>
                  </a:ext>
                </a:extLst>
              </a:tr>
              <a:tr h="454162"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en-US" altLang="zh-TW" sz="14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0x80-83</a:t>
                      </a:r>
                      <a:endParaRPr lang="zh-TW" sz="14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pt-BR" altLang="zh-TW" sz="14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X[n] input (r/w)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endParaRPr lang="zh-TW" sz="14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62067862"/>
                  </a:ext>
                </a:extLst>
              </a:tr>
              <a:tr h="454162"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en-US" altLang="zh-TW" sz="14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0x84-87</a:t>
                      </a:r>
                      <a:endParaRPr lang="zh-TW" sz="14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en-US" altLang="zh-TW" sz="14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Y[n] output (</a:t>
                      </a:r>
                      <a:r>
                        <a:rPr lang="en-US" altLang="zh-TW" sz="1400" kern="100" dirty="0" err="1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ro</a:t>
                      </a:r>
                      <a:r>
                        <a:rPr lang="en-US" altLang="zh-TW" sz="14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)</a:t>
                      </a:r>
                      <a:endParaRPr lang="zh-TW" sz="14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endParaRPr lang="zh-TW" sz="14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06212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668927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29">
            <a:extLst>
              <a:ext uri="{FF2B5EF4-FFF2-40B4-BE49-F238E27FC236}">
                <a16:creationId xmlns:a16="http://schemas.microsoft.com/office/drawing/2014/main" id="{E3C1195E-6C7F-4C96-906A-6EDE75AE5BD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4" name="组合 53"/>
          <p:cNvGrpSpPr/>
          <p:nvPr/>
        </p:nvGrpSpPr>
        <p:grpSpPr>
          <a:xfrm>
            <a:off x="568443" y="319365"/>
            <a:ext cx="6558195" cy="400110"/>
            <a:chOff x="568442" y="319364"/>
            <a:chExt cx="6558195" cy="400111"/>
          </a:xfrm>
        </p:grpSpPr>
        <p:sp>
          <p:nvSpPr>
            <p:cNvPr id="55" name="文本框 23"/>
            <p:cNvSpPr txBox="1"/>
            <p:nvPr/>
          </p:nvSpPr>
          <p:spPr>
            <a:xfrm>
              <a:off x="665958" y="319364"/>
              <a:ext cx="6460679" cy="4001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>
                  <a:solidFill>
                    <a:schemeClr val="bg2"/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Configuration Register Address Map - Matrix Multiplication </a:t>
              </a:r>
            </a:p>
          </p:txBody>
        </p:sp>
        <p:sp>
          <p:nvSpPr>
            <p:cNvPr id="56" name="等腰三角形 55"/>
            <p:cNvSpPr/>
            <p:nvPr/>
          </p:nvSpPr>
          <p:spPr>
            <a:xfrm rot="16200000" flipH="1" flipV="1">
              <a:off x="492508" y="454911"/>
              <a:ext cx="304323" cy="152455"/>
            </a:xfrm>
            <a:prstGeom prst="triangle">
              <a:avLst/>
            </a:prstGeom>
            <a:solidFill>
              <a:schemeClr val="tx2"/>
            </a:soli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  <a:latin typeface="微软雅黑"/>
                <a:cs typeface="+mn-ea"/>
              </a:endParaRPr>
            </a:p>
          </p:txBody>
        </p:sp>
      </p:grpSp>
      <p:sp>
        <p:nvSpPr>
          <p:cNvPr id="2" name="文字方塊 1">
            <a:extLst>
              <a:ext uri="{FF2B5EF4-FFF2-40B4-BE49-F238E27FC236}">
                <a16:creationId xmlns:a16="http://schemas.microsoft.com/office/drawing/2014/main" id="{54C0D2C8-3DE9-822A-A0EB-114D5D763C1D}"/>
              </a:ext>
            </a:extLst>
          </p:cNvPr>
          <p:cNvSpPr txBox="1"/>
          <p:nvPr/>
        </p:nvSpPr>
        <p:spPr>
          <a:xfrm>
            <a:off x="11760000" y="6488668"/>
            <a:ext cx="43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27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E3E28F4B-E591-4B65-B4C9-E687C7D728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342015"/>
              </p:ext>
            </p:extLst>
          </p:nvPr>
        </p:nvGraphicFramePr>
        <p:xfrm>
          <a:off x="2192112" y="1757332"/>
          <a:ext cx="7807775" cy="3343336"/>
        </p:xfrm>
        <a:graphic>
          <a:graphicData uri="http://schemas.openxmlformats.org/drawingml/2006/table">
            <a:tbl>
              <a:tblPr firstRow="1" firstCol="1" bandRow="1"/>
              <a:tblGrid>
                <a:gridCol w="1763581">
                  <a:extLst>
                    <a:ext uri="{9D8B030D-6E8A-4147-A177-3AD203B41FA5}">
                      <a16:colId xmlns:a16="http://schemas.microsoft.com/office/drawing/2014/main" val="3496151973"/>
                    </a:ext>
                  </a:extLst>
                </a:gridCol>
                <a:gridCol w="2519401">
                  <a:extLst>
                    <a:ext uri="{9D8B030D-6E8A-4147-A177-3AD203B41FA5}">
                      <a16:colId xmlns:a16="http://schemas.microsoft.com/office/drawing/2014/main" val="880405108"/>
                    </a:ext>
                  </a:extLst>
                </a:gridCol>
                <a:gridCol w="3524793">
                  <a:extLst>
                    <a:ext uri="{9D8B030D-6E8A-4147-A177-3AD203B41FA5}">
                      <a16:colId xmlns:a16="http://schemas.microsoft.com/office/drawing/2014/main" val="3878580922"/>
                    </a:ext>
                  </a:extLst>
                </a:gridCol>
              </a:tblGrid>
              <a:tr h="454162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Matrix Multiplication 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altLang="zh-TW" sz="12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altLang="zh-TW" sz="12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96498584"/>
                  </a:ext>
                </a:extLst>
              </a:tr>
              <a:tr h="396170">
                <a:tc rowSpan="5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sz="14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0x00</a:t>
                      </a:r>
                      <a:endParaRPr lang="zh-TW" altLang="zh-TW" sz="14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sz="14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[0]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sz="1400" kern="100" dirty="0" err="1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ap_start</a:t>
                      </a:r>
                      <a:r>
                        <a:rPr lang="en-US" altLang="zh-TW" sz="14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(r/w) 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68593863"/>
                  </a:ext>
                </a:extLst>
              </a:tr>
              <a:tr h="39617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sz="14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[1]</a:t>
                      </a:r>
                    </a:p>
                  </a:txBody>
                  <a:tcPr marL="68580" marR="68580" marT="0" marB="0" anchor="ctr"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sz="1400" kern="100" dirty="0" err="1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ap_done</a:t>
                      </a:r>
                      <a:r>
                        <a:rPr lang="en-US" altLang="zh-TW" sz="14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(</a:t>
                      </a:r>
                      <a:r>
                        <a:rPr lang="en-US" altLang="zh-TW" sz="1400" kern="100" dirty="0" err="1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ro</a:t>
                      </a:r>
                      <a:r>
                        <a:rPr lang="en-US" altLang="zh-TW" sz="14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)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01158732"/>
                  </a:ext>
                </a:extLst>
              </a:tr>
              <a:tr h="39617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sz="14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[2]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sz="1400" kern="100" dirty="0" err="1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ap_idle</a:t>
                      </a:r>
                      <a:r>
                        <a:rPr lang="en-US" altLang="zh-TW" sz="14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(</a:t>
                      </a:r>
                      <a:r>
                        <a:rPr lang="en-US" altLang="zh-TW" sz="1400" kern="100" dirty="0" err="1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ro</a:t>
                      </a:r>
                      <a:r>
                        <a:rPr lang="en-US" altLang="zh-TW" sz="14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)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68876700"/>
                  </a:ext>
                </a:extLst>
              </a:tr>
              <a:tr h="39617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sz="14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[3]</a:t>
                      </a:r>
                    </a:p>
                  </a:txBody>
                  <a:tcPr marL="68580" marR="68580" marT="0" marB="0" anchor="ctr"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sz="14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X[n]_ready to accept input (</a:t>
                      </a:r>
                      <a:r>
                        <a:rPr lang="en-US" altLang="zh-TW" sz="1400" kern="100" dirty="0" err="1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ro</a:t>
                      </a:r>
                      <a:r>
                        <a:rPr lang="en-US" altLang="zh-TW" sz="14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)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6404557"/>
                  </a:ext>
                </a:extLst>
              </a:tr>
              <a:tr h="39617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sz="14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[4]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sz="14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Y[n] is ready to read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473737"/>
                  </a:ext>
                </a:extLst>
              </a:tr>
              <a:tr h="454162"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en-US" altLang="zh-TW" sz="14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0x80-83</a:t>
                      </a:r>
                      <a:endParaRPr lang="zh-TW" sz="14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pt-BR" altLang="zh-TW" sz="14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X[n] input (r/w)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endParaRPr lang="zh-TW" sz="14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62067862"/>
                  </a:ext>
                </a:extLst>
              </a:tr>
              <a:tr h="454162"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en-US" altLang="zh-TW" sz="14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0x84-87</a:t>
                      </a:r>
                      <a:endParaRPr lang="zh-TW" sz="14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en-US" altLang="zh-TW" sz="14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Y[n] output (</a:t>
                      </a:r>
                      <a:r>
                        <a:rPr lang="en-US" altLang="zh-TW" sz="1400" kern="100" dirty="0" err="1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ro</a:t>
                      </a:r>
                      <a:r>
                        <a:rPr lang="en-US" altLang="zh-TW" sz="14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)</a:t>
                      </a:r>
                      <a:endParaRPr lang="zh-TW" sz="14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endParaRPr lang="zh-TW" sz="14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06212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242263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29">
            <a:extLst>
              <a:ext uri="{FF2B5EF4-FFF2-40B4-BE49-F238E27FC236}">
                <a16:creationId xmlns:a16="http://schemas.microsoft.com/office/drawing/2014/main" id="{E3C1195E-6C7F-4C96-906A-6EDE75AE5BD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4" name="组合 53"/>
          <p:cNvGrpSpPr/>
          <p:nvPr/>
        </p:nvGrpSpPr>
        <p:grpSpPr>
          <a:xfrm>
            <a:off x="568443" y="319365"/>
            <a:ext cx="5432887" cy="400110"/>
            <a:chOff x="568442" y="319364"/>
            <a:chExt cx="5432887" cy="400111"/>
          </a:xfrm>
        </p:grpSpPr>
        <p:sp>
          <p:nvSpPr>
            <p:cNvPr id="55" name="文本框 23"/>
            <p:cNvSpPr txBox="1"/>
            <p:nvPr/>
          </p:nvSpPr>
          <p:spPr>
            <a:xfrm>
              <a:off x="665958" y="319364"/>
              <a:ext cx="5335371" cy="4001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>
                  <a:solidFill>
                    <a:schemeClr val="bg2"/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Configuration Register Address Map – Quick Sort</a:t>
              </a:r>
            </a:p>
          </p:txBody>
        </p:sp>
        <p:sp>
          <p:nvSpPr>
            <p:cNvPr id="56" name="等腰三角形 55"/>
            <p:cNvSpPr/>
            <p:nvPr/>
          </p:nvSpPr>
          <p:spPr>
            <a:xfrm rot="16200000" flipH="1" flipV="1">
              <a:off x="492508" y="454911"/>
              <a:ext cx="304323" cy="152455"/>
            </a:xfrm>
            <a:prstGeom prst="triangle">
              <a:avLst/>
            </a:prstGeom>
            <a:solidFill>
              <a:schemeClr val="tx2"/>
            </a:soli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  <a:latin typeface="微软雅黑"/>
                <a:cs typeface="+mn-ea"/>
              </a:endParaRPr>
            </a:p>
          </p:txBody>
        </p:sp>
      </p:grpSp>
      <p:sp>
        <p:nvSpPr>
          <p:cNvPr id="2" name="文字方塊 1">
            <a:extLst>
              <a:ext uri="{FF2B5EF4-FFF2-40B4-BE49-F238E27FC236}">
                <a16:creationId xmlns:a16="http://schemas.microsoft.com/office/drawing/2014/main" id="{54C0D2C8-3DE9-822A-A0EB-114D5D763C1D}"/>
              </a:ext>
            </a:extLst>
          </p:cNvPr>
          <p:cNvSpPr txBox="1"/>
          <p:nvPr/>
        </p:nvSpPr>
        <p:spPr>
          <a:xfrm>
            <a:off x="11760000" y="6488668"/>
            <a:ext cx="43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28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40FAEE7D-A718-40EB-B18E-3A9AC23B3E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6697168"/>
              </p:ext>
            </p:extLst>
          </p:nvPr>
        </p:nvGraphicFramePr>
        <p:xfrm>
          <a:off x="2192112" y="1757332"/>
          <a:ext cx="7807775" cy="3343336"/>
        </p:xfrm>
        <a:graphic>
          <a:graphicData uri="http://schemas.openxmlformats.org/drawingml/2006/table">
            <a:tbl>
              <a:tblPr firstRow="1" firstCol="1" bandRow="1"/>
              <a:tblGrid>
                <a:gridCol w="1763581">
                  <a:extLst>
                    <a:ext uri="{9D8B030D-6E8A-4147-A177-3AD203B41FA5}">
                      <a16:colId xmlns:a16="http://schemas.microsoft.com/office/drawing/2014/main" val="3496151973"/>
                    </a:ext>
                  </a:extLst>
                </a:gridCol>
                <a:gridCol w="2519401">
                  <a:extLst>
                    <a:ext uri="{9D8B030D-6E8A-4147-A177-3AD203B41FA5}">
                      <a16:colId xmlns:a16="http://schemas.microsoft.com/office/drawing/2014/main" val="880405108"/>
                    </a:ext>
                  </a:extLst>
                </a:gridCol>
                <a:gridCol w="3524793">
                  <a:extLst>
                    <a:ext uri="{9D8B030D-6E8A-4147-A177-3AD203B41FA5}">
                      <a16:colId xmlns:a16="http://schemas.microsoft.com/office/drawing/2014/main" val="3878580922"/>
                    </a:ext>
                  </a:extLst>
                </a:gridCol>
              </a:tblGrid>
              <a:tr h="454162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Quick Sort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altLang="zh-TW" sz="12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altLang="zh-TW" sz="12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96498584"/>
                  </a:ext>
                </a:extLst>
              </a:tr>
              <a:tr h="396170">
                <a:tc rowSpan="5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sz="14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0x00</a:t>
                      </a:r>
                      <a:endParaRPr lang="zh-TW" altLang="zh-TW" sz="14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sz="14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[0]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sz="1400" kern="100" dirty="0" err="1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ap_start</a:t>
                      </a:r>
                      <a:r>
                        <a:rPr lang="en-US" altLang="zh-TW" sz="14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(r/w) 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68593863"/>
                  </a:ext>
                </a:extLst>
              </a:tr>
              <a:tr h="39617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sz="14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[1]</a:t>
                      </a:r>
                    </a:p>
                  </a:txBody>
                  <a:tcPr marL="68580" marR="68580" marT="0" marB="0" anchor="ctr"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sz="1400" kern="100" dirty="0" err="1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ap_done</a:t>
                      </a:r>
                      <a:r>
                        <a:rPr lang="en-US" altLang="zh-TW" sz="14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(</a:t>
                      </a:r>
                      <a:r>
                        <a:rPr lang="en-US" altLang="zh-TW" sz="1400" kern="100" dirty="0" err="1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ro</a:t>
                      </a:r>
                      <a:r>
                        <a:rPr lang="en-US" altLang="zh-TW" sz="14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)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01158732"/>
                  </a:ext>
                </a:extLst>
              </a:tr>
              <a:tr h="39617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sz="14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[2]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sz="1400" kern="100" dirty="0" err="1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ap_idle</a:t>
                      </a:r>
                      <a:r>
                        <a:rPr lang="en-US" altLang="zh-TW" sz="14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(</a:t>
                      </a:r>
                      <a:r>
                        <a:rPr lang="en-US" altLang="zh-TW" sz="1400" kern="100" dirty="0" err="1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ro</a:t>
                      </a:r>
                      <a:r>
                        <a:rPr lang="en-US" altLang="zh-TW" sz="14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)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68876700"/>
                  </a:ext>
                </a:extLst>
              </a:tr>
              <a:tr h="39617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sz="14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[3]</a:t>
                      </a:r>
                    </a:p>
                  </a:txBody>
                  <a:tcPr marL="68580" marR="68580" marT="0" marB="0" anchor="ctr"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sz="14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X[n]_ready to accept input (</a:t>
                      </a:r>
                      <a:r>
                        <a:rPr lang="en-US" altLang="zh-TW" sz="1400" kern="100" dirty="0" err="1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ro</a:t>
                      </a:r>
                      <a:r>
                        <a:rPr lang="en-US" altLang="zh-TW" sz="14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)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6404557"/>
                  </a:ext>
                </a:extLst>
              </a:tr>
              <a:tr h="39617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sz="14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[4]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sz="14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Y[n] is ready to read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473737"/>
                  </a:ext>
                </a:extLst>
              </a:tr>
              <a:tr h="454162"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en-US" altLang="zh-TW" sz="14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0x80-83</a:t>
                      </a:r>
                      <a:endParaRPr lang="zh-TW" sz="14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pt-BR" altLang="zh-TW" sz="14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X[n] input (r/w)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endParaRPr lang="zh-TW" sz="14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62067862"/>
                  </a:ext>
                </a:extLst>
              </a:tr>
              <a:tr h="454162"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en-US" altLang="zh-TW" sz="14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0x84-87</a:t>
                      </a:r>
                      <a:endParaRPr lang="zh-TW" sz="14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en-US" altLang="zh-TW" sz="14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Y[n] output (</a:t>
                      </a:r>
                      <a:r>
                        <a:rPr lang="en-US" altLang="zh-TW" sz="1400" kern="100" dirty="0" err="1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ro</a:t>
                      </a:r>
                      <a:r>
                        <a:rPr lang="en-US" altLang="zh-TW" sz="14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)</a:t>
                      </a:r>
                      <a:endParaRPr lang="zh-TW" sz="14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endParaRPr lang="zh-TW" sz="14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06212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058063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8" y="-702009"/>
            <a:ext cx="5766460" cy="8704088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764150" y="2942149"/>
            <a:ext cx="7937513" cy="70788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zh-TW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個人簡介</a:t>
            </a:r>
            <a:endParaRPr lang="zh-CN" altLang="en-US" sz="40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3425059" y="2400956"/>
            <a:ext cx="1915291" cy="1797269"/>
            <a:chOff x="4007069" y="1623847"/>
            <a:chExt cx="1797269" cy="1797269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007069" y="1623847"/>
              <a:ext cx="1797269" cy="1797269"/>
            </a:xfrm>
            <a:prstGeom prst="rect">
              <a:avLst/>
            </a:prstGeom>
          </p:spPr>
        </p:pic>
        <p:sp>
          <p:nvSpPr>
            <p:cNvPr id="4" name="文本框 3"/>
            <p:cNvSpPr txBox="1"/>
            <p:nvPr/>
          </p:nvSpPr>
          <p:spPr>
            <a:xfrm>
              <a:off x="4202454" y="1968483"/>
              <a:ext cx="1506709" cy="1107996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6600" dirty="0">
                  <a:solidFill>
                    <a:schemeClr val="bg1"/>
                  </a:solidFill>
                  <a:latin typeface="汉仪丫丫体简" panose="02010604000101010101" pitchFamily="2" charset="-122"/>
                  <a:ea typeface="汉仪丫丫体简" panose="02010604000101010101" pitchFamily="2" charset="-122"/>
                </a:rPr>
                <a:t>01</a:t>
              </a:r>
              <a:endParaRPr lang="zh-CN" altLang="en-US" sz="5400" dirty="0">
                <a:solidFill>
                  <a:schemeClr val="bg1"/>
                </a:solidFill>
                <a:latin typeface="汉仪丫丫体简" panose="02010604000101010101" pitchFamily="2" charset="-122"/>
                <a:ea typeface="汉仪丫丫体简" panose="02010604000101010101" pitchFamily="2" charset="-122"/>
              </a:endParaRPr>
            </a:p>
          </p:txBody>
        </p:sp>
      </p:grpSp>
      <p:cxnSp>
        <p:nvCxnSpPr>
          <p:cNvPr id="8" name="直接连接符 7"/>
          <p:cNvCxnSpPr/>
          <p:nvPr/>
        </p:nvCxnSpPr>
        <p:spPr>
          <a:xfrm flipV="1">
            <a:off x="9798603" y="2857438"/>
            <a:ext cx="1553169" cy="1519325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 flipV="1">
            <a:off x="10016356" y="2303309"/>
            <a:ext cx="1450428" cy="1418825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2262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" presetClass="entr" presetSubtype="8" accel="46000" fill="hold" nodeType="withEffect" p14:presetBounceEnd="5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2000">
                                          <p:cBhvr additive="base">
                                            <p:cTn id="10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2000">
                                          <p:cBhvr additive="base">
                                            <p:cTn id="11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" presetClass="entr" presetSubtype="8" accel="46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8" y="-702009"/>
            <a:ext cx="5766460" cy="8704088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815254" y="2942149"/>
            <a:ext cx="7937513" cy="70788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zh-TW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其他作品</a:t>
            </a:r>
            <a:endParaRPr lang="zh-CN" altLang="en-US" sz="40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3425059" y="2400956"/>
            <a:ext cx="1915291" cy="1797269"/>
            <a:chOff x="4007069" y="1623847"/>
            <a:chExt cx="1797269" cy="1797269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007069" y="1623847"/>
              <a:ext cx="1797269" cy="1797269"/>
            </a:xfrm>
            <a:prstGeom prst="rect">
              <a:avLst/>
            </a:prstGeom>
          </p:spPr>
        </p:pic>
        <p:sp>
          <p:nvSpPr>
            <p:cNvPr id="4" name="文本框 3"/>
            <p:cNvSpPr txBox="1"/>
            <p:nvPr/>
          </p:nvSpPr>
          <p:spPr>
            <a:xfrm>
              <a:off x="4202454" y="1968483"/>
              <a:ext cx="1506709" cy="1107996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6600" dirty="0">
                  <a:solidFill>
                    <a:schemeClr val="bg1"/>
                  </a:solidFill>
                  <a:latin typeface="汉仪丫丫体简" panose="02010604000101010101" pitchFamily="2" charset="-122"/>
                  <a:ea typeface="汉仪丫丫体简" panose="02010604000101010101" pitchFamily="2" charset="-122"/>
                </a:rPr>
                <a:t>04</a:t>
              </a:r>
              <a:endParaRPr lang="zh-CN" altLang="en-US" sz="5400" dirty="0">
                <a:solidFill>
                  <a:schemeClr val="bg1"/>
                </a:solidFill>
                <a:latin typeface="汉仪丫丫体简" panose="02010604000101010101" pitchFamily="2" charset="-122"/>
                <a:ea typeface="汉仪丫丫体简" panose="02010604000101010101" pitchFamily="2" charset="-122"/>
              </a:endParaRPr>
            </a:p>
          </p:txBody>
        </p:sp>
      </p:grpSp>
      <p:cxnSp>
        <p:nvCxnSpPr>
          <p:cNvPr id="8" name="直接连接符 7"/>
          <p:cNvCxnSpPr/>
          <p:nvPr/>
        </p:nvCxnSpPr>
        <p:spPr>
          <a:xfrm flipV="1">
            <a:off x="9798603" y="2857438"/>
            <a:ext cx="1553169" cy="1519325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 flipV="1">
            <a:off x="10016356" y="2303309"/>
            <a:ext cx="1450428" cy="1418825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6960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" presetClass="entr" presetSubtype="8" accel="46000" fill="hold" nodeType="withEffect" p14:presetBounceEnd="5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2000">
                                          <p:cBhvr additive="base">
                                            <p:cTn id="10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2000">
                                          <p:cBhvr additive="base">
                                            <p:cTn id="11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" presetClass="entr" presetSubtype="8" accel="46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29">
            <a:extLst>
              <a:ext uri="{FF2B5EF4-FFF2-40B4-BE49-F238E27FC236}">
                <a16:creationId xmlns:a16="http://schemas.microsoft.com/office/drawing/2014/main" id="{E3C1195E-6C7F-4C96-906A-6EDE75AE5BD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54" name="组合 53"/>
          <p:cNvGrpSpPr/>
          <p:nvPr/>
        </p:nvGrpSpPr>
        <p:grpSpPr>
          <a:xfrm>
            <a:off x="568443" y="319365"/>
            <a:ext cx="3622840" cy="400110"/>
            <a:chOff x="568442" y="319364"/>
            <a:chExt cx="3622840" cy="400111"/>
          </a:xfrm>
        </p:grpSpPr>
        <p:sp>
          <p:nvSpPr>
            <p:cNvPr id="55" name="文本框 23"/>
            <p:cNvSpPr txBox="1"/>
            <p:nvPr/>
          </p:nvSpPr>
          <p:spPr>
            <a:xfrm>
              <a:off x="665958" y="319364"/>
              <a:ext cx="3525324" cy="4001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n-ea"/>
                </a:rPr>
                <a:t>16-bit RISC Implementation</a:t>
              </a:r>
            </a:p>
          </p:txBody>
        </p:sp>
        <p:sp>
          <p:nvSpPr>
            <p:cNvPr id="56" name="等腰三角形 55"/>
            <p:cNvSpPr/>
            <p:nvPr/>
          </p:nvSpPr>
          <p:spPr>
            <a:xfrm rot="16200000" flipH="1" flipV="1">
              <a:off x="492508" y="454911"/>
              <a:ext cx="304323" cy="152455"/>
            </a:xfrm>
            <a:prstGeom prst="triangle">
              <a:avLst/>
            </a:prstGeom>
            <a:solidFill>
              <a:schemeClr val="tx2"/>
            </a:soli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  <a:latin typeface="微软雅黑"/>
                <a:cs typeface="+mn-ea"/>
              </a:endParaRPr>
            </a:p>
          </p:txBody>
        </p:sp>
      </p:grpSp>
      <p:sp>
        <p:nvSpPr>
          <p:cNvPr id="2" name="文字方塊 1">
            <a:extLst>
              <a:ext uri="{FF2B5EF4-FFF2-40B4-BE49-F238E27FC236}">
                <a16:creationId xmlns:a16="http://schemas.microsoft.com/office/drawing/2014/main" id="{54C0D2C8-3DE9-822A-A0EB-114D5D763C1D}"/>
              </a:ext>
            </a:extLst>
          </p:cNvPr>
          <p:cNvSpPr txBox="1"/>
          <p:nvPr/>
        </p:nvSpPr>
        <p:spPr>
          <a:xfrm>
            <a:off x="11760000" y="6488668"/>
            <a:ext cx="43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30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A46BE913-0AF9-4301-8BD1-A97D8CA781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9600" y="1012371"/>
            <a:ext cx="6152799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8780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29">
            <a:extLst>
              <a:ext uri="{FF2B5EF4-FFF2-40B4-BE49-F238E27FC236}">
                <a16:creationId xmlns:a16="http://schemas.microsoft.com/office/drawing/2014/main" id="{E3C1195E-6C7F-4C96-906A-6EDE75AE5BD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54" name="组合 53"/>
          <p:cNvGrpSpPr/>
          <p:nvPr/>
        </p:nvGrpSpPr>
        <p:grpSpPr>
          <a:xfrm>
            <a:off x="568443" y="319365"/>
            <a:ext cx="3622840" cy="400110"/>
            <a:chOff x="568442" y="319364"/>
            <a:chExt cx="3622840" cy="400111"/>
          </a:xfrm>
        </p:grpSpPr>
        <p:sp>
          <p:nvSpPr>
            <p:cNvPr id="55" name="文本框 23"/>
            <p:cNvSpPr txBox="1"/>
            <p:nvPr/>
          </p:nvSpPr>
          <p:spPr>
            <a:xfrm>
              <a:off x="665958" y="319364"/>
              <a:ext cx="3525324" cy="4001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n-ea"/>
                </a:rPr>
                <a:t>16-bit RISC Implementation</a:t>
              </a:r>
            </a:p>
          </p:txBody>
        </p:sp>
        <p:sp>
          <p:nvSpPr>
            <p:cNvPr id="56" name="等腰三角形 55"/>
            <p:cNvSpPr/>
            <p:nvPr/>
          </p:nvSpPr>
          <p:spPr>
            <a:xfrm rot="16200000" flipH="1" flipV="1">
              <a:off x="492508" y="454911"/>
              <a:ext cx="304323" cy="152455"/>
            </a:xfrm>
            <a:prstGeom prst="triangle">
              <a:avLst/>
            </a:prstGeom>
            <a:solidFill>
              <a:schemeClr val="tx2"/>
            </a:soli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  <a:latin typeface="微软雅黑"/>
                <a:cs typeface="+mn-ea"/>
              </a:endParaRPr>
            </a:p>
          </p:txBody>
        </p:sp>
      </p:grpSp>
      <p:sp>
        <p:nvSpPr>
          <p:cNvPr id="2" name="文字方塊 1">
            <a:extLst>
              <a:ext uri="{FF2B5EF4-FFF2-40B4-BE49-F238E27FC236}">
                <a16:creationId xmlns:a16="http://schemas.microsoft.com/office/drawing/2014/main" id="{54C0D2C8-3DE9-822A-A0EB-114D5D763C1D}"/>
              </a:ext>
            </a:extLst>
          </p:cNvPr>
          <p:cNvSpPr txBox="1"/>
          <p:nvPr/>
        </p:nvSpPr>
        <p:spPr>
          <a:xfrm>
            <a:off x="11760000" y="6488668"/>
            <a:ext cx="43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31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233CEF9F-9F2A-447F-9C1D-62A50DC97F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403"/>
          <a:stretch/>
        </p:blipFill>
        <p:spPr bwMode="auto">
          <a:xfrm>
            <a:off x="696000" y="1023591"/>
            <a:ext cx="10800000" cy="549786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7176203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29">
            <a:extLst>
              <a:ext uri="{FF2B5EF4-FFF2-40B4-BE49-F238E27FC236}">
                <a16:creationId xmlns:a16="http://schemas.microsoft.com/office/drawing/2014/main" id="{E3C1195E-6C7F-4C96-906A-6EDE75AE5BD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54" name="组合 53"/>
          <p:cNvGrpSpPr/>
          <p:nvPr/>
        </p:nvGrpSpPr>
        <p:grpSpPr>
          <a:xfrm>
            <a:off x="568443" y="319365"/>
            <a:ext cx="3622840" cy="400110"/>
            <a:chOff x="568442" y="319364"/>
            <a:chExt cx="3622840" cy="400111"/>
          </a:xfrm>
        </p:grpSpPr>
        <p:sp>
          <p:nvSpPr>
            <p:cNvPr id="55" name="文本框 23"/>
            <p:cNvSpPr txBox="1"/>
            <p:nvPr/>
          </p:nvSpPr>
          <p:spPr>
            <a:xfrm>
              <a:off x="665958" y="319364"/>
              <a:ext cx="3525324" cy="4001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n-ea"/>
                </a:rPr>
                <a:t>16-bit RISC Implementation</a:t>
              </a:r>
            </a:p>
          </p:txBody>
        </p:sp>
        <p:sp>
          <p:nvSpPr>
            <p:cNvPr id="56" name="等腰三角形 55"/>
            <p:cNvSpPr/>
            <p:nvPr/>
          </p:nvSpPr>
          <p:spPr>
            <a:xfrm rot="16200000" flipH="1" flipV="1">
              <a:off x="492508" y="454911"/>
              <a:ext cx="304323" cy="152455"/>
            </a:xfrm>
            <a:prstGeom prst="triangle">
              <a:avLst/>
            </a:prstGeom>
            <a:solidFill>
              <a:schemeClr val="tx2"/>
            </a:soli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  <a:latin typeface="微软雅黑"/>
                <a:cs typeface="+mn-ea"/>
              </a:endParaRPr>
            </a:p>
          </p:txBody>
        </p:sp>
      </p:grpSp>
      <p:sp>
        <p:nvSpPr>
          <p:cNvPr id="2" name="文字方塊 1">
            <a:extLst>
              <a:ext uri="{FF2B5EF4-FFF2-40B4-BE49-F238E27FC236}">
                <a16:creationId xmlns:a16="http://schemas.microsoft.com/office/drawing/2014/main" id="{54C0D2C8-3DE9-822A-A0EB-114D5D763C1D}"/>
              </a:ext>
            </a:extLst>
          </p:cNvPr>
          <p:cNvSpPr txBox="1"/>
          <p:nvPr/>
        </p:nvSpPr>
        <p:spPr>
          <a:xfrm>
            <a:off x="11760000" y="6488668"/>
            <a:ext cx="43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32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F1C47A15-774D-492E-8BD0-76035516F1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3094"/>
          <a:stretch/>
        </p:blipFill>
        <p:spPr>
          <a:xfrm>
            <a:off x="124145" y="1370656"/>
            <a:ext cx="9759271" cy="43200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4E590744-D2E5-43B7-8897-91415784566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5070" r="70360"/>
          <a:stretch/>
        </p:blipFill>
        <p:spPr>
          <a:xfrm>
            <a:off x="9883416" y="2529000"/>
            <a:ext cx="2308584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2932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29">
            <a:extLst>
              <a:ext uri="{FF2B5EF4-FFF2-40B4-BE49-F238E27FC236}">
                <a16:creationId xmlns:a16="http://schemas.microsoft.com/office/drawing/2014/main" id="{E3C1195E-6C7F-4C96-906A-6EDE75AE5BD3}"/>
              </a:ext>
            </a:extLst>
          </p:cNvPr>
          <p:cNvSpPr/>
          <p:nvPr/>
        </p:nvSpPr>
        <p:spPr>
          <a:xfrm>
            <a:off x="-11176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54" name="组合 53"/>
          <p:cNvGrpSpPr/>
          <p:nvPr/>
        </p:nvGrpSpPr>
        <p:grpSpPr>
          <a:xfrm>
            <a:off x="568443" y="319365"/>
            <a:ext cx="1038799" cy="400110"/>
            <a:chOff x="568442" y="319364"/>
            <a:chExt cx="1038799" cy="400111"/>
          </a:xfrm>
        </p:grpSpPr>
        <p:sp>
          <p:nvSpPr>
            <p:cNvPr id="55" name="文本框 23"/>
            <p:cNvSpPr txBox="1"/>
            <p:nvPr/>
          </p:nvSpPr>
          <p:spPr>
            <a:xfrm>
              <a:off x="665958" y="319364"/>
              <a:ext cx="941283" cy="4001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n-ea"/>
                </a:rPr>
                <a:t>IC</a:t>
              </a:r>
              <a:r>
                <a:rPr lang="zh-TW" altLang="en-US" sz="20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n-ea"/>
                </a:rPr>
                <a:t>競賽</a:t>
              </a:r>
            </a:p>
          </p:txBody>
        </p:sp>
        <p:sp>
          <p:nvSpPr>
            <p:cNvPr id="56" name="等腰三角形 55"/>
            <p:cNvSpPr/>
            <p:nvPr/>
          </p:nvSpPr>
          <p:spPr>
            <a:xfrm rot="16200000" flipH="1" flipV="1">
              <a:off x="492508" y="454911"/>
              <a:ext cx="304323" cy="152455"/>
            </a:xfrm>
            <a:prstGeom prst="triangle">
              <a:avLst/>
            </a:prstGeom>
            <a:solidFill>
              <a:schemeClr val="tx2"/>
            </a:soli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  <a:latin typeface="微软雅黑"/>
                <a:cs typeface="+mn-ea"/>
              </a:endParaRPr>
            </a:p>
          </p:txBody>
        </p:sp>
      </p:grpSp>
      <p:sp>
        <p:nvSpPr>
          <p:cNvPr id="2" name="文字方塊 1">
            <a:extLst>
              <a:ext uri="{FF2B5EF4-FFF2-40B4-BE49-F238E27FC236}">
                <a16:creationId xmlns:a16="http://schemas.microsoft.com/office/drawing/2014/main" id="{54C0D2C8-3DE9-822A-A0EB-114D5D763C1D}"/>
              </a:ext>
            </a:extLst>
          </p:cNvPr>
          <p:cNvSpPr txBox="1"/>
          <p:nvPr/>
        </p:nvSpPr>
        <p:spPr>
          <a:xfrm>
            <a:off x="11760000" y="6488668"/>
            <a:ext cx="43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30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F74763D6-FF2A-4675-8051-1D3043A270DA}"/>
              </a:ext>
            </a:extLst>
          </p:cNvPr>
          <p:cNvSpPr txBox="1"/>
          <p:nvPr/>
        </p:nvSpPr>
        <p:spPr>
          <a:xfrm>
            <a:off x="720897" y="894588"/>
            <a:ext cx="5178097" cy="4577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400" b="0" i="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實現流程：</a:t>
            </a:r>
            <a:endParaRPr lang="zh-TW" altLang="en-US" sz="1400" dirty="0">
              <a:solidFill>
                <a:srgbClr val="000000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TW" sz="1400" b="0" i="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Python </a:t>
            </a:r>
            <a:r>
              <a:rPr lang="zh-TW" altLang="en-US" sz="1400" b="0" i="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設計演算法 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TW" sz="1400" b="0" i="0" dirty="0" err="1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Vivado</a:t>
            </a:r>
            <a:r>
              <a:rPr lang="en-US" altLang="zh-TW" sz="1400" b="0" i="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1400" b="0" i="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實現演算法硬體架構 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TW" sz="1400" b="0" i="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Design Compiler </a:t>
            </a:r>
            <a:r>
              <a:rPr lang="zh-TW" altLang="en-US" sz="1400" b="0" i="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合成電路 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TW" sz="1400" b="0" i="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VSC </a:t>
            </a:r>
            <a:r>
              <a:rPr lang="zh-TW" altLang="en-US" sz="1400" b="0" i="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驗證電路功能 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TW" sz="1400" b="0" i="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Verdi </a:t>
            </a:r>
            <a:r>
              <a:rPr lang="zh-TW" altLang="en-US" sz="1400" b="0" i="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觀察波型與</a:t>
            </a:r>
            <a:r>
              <a:rPr lang="en-US" altLang="zh-TW" sz="1400" b="0" i="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Debug</a:t>
            </a:r>
          </a:p>
          <a:p>
            <a:pPr>
              <a:lnSpc>
                <a:spcPct val="150000"/>
              </a:lnSpc>
            </a:pPr>
            <a:endParaRPr lang="en-US" altLang="zh-TW" sz="1400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en-US" altLang="zh-TW" sz="14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IC Contest 2018-2023</a:t>
            </a:r>
            <a:r>
              <a:rPr lang="zh-TW" altLang="en-US" sz="14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的電路設計皆達到最高成績</a:t>
            </a:r>
            <a:endParaRPr lang="en-US" altLang="zh-TW" sz="1400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TW" sz="140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Laser Treatment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TW" sz="140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Job Assignment Machine</a:t>
            </a:r>
            <a:endParaRPr lang="en-US" altLang="zh-TW" sz="1400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TW" sz="140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Geofence</a:t>
            </a:r>
            <a:endParaRPr lang="en-US" altLang="zh-TW" sz="1400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TW" sz="140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String Matching Engine</a:t>
            </a:r>
            <a:endParaRPr lang="en-US" altLang="zh-TW" sz="1400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TW" sz="140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Image Convolutional Circuit Design</a:t>
            </a:r>
            <a:endParaRPr lang="en-US" altLang="zh-TW" sz="1400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TW" sz="140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Huffman Coding</a:t>
            </a:r>
            <a:endParaRPr lang="en-US" altLang="zh-TW" sz="1400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89947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/>
          <p:cNvGrpSpPr/>
          <p:nvPr/>
        </p:nvGrpSpPr>
        <p:grpSpPr>
          <a:xfrm>
            <a:off x="1659081" y="-872837"/>
            <a:ext cx="8738755" cy="8603673"/>
            <a:chOff x="1659081" y="-872837"/>
            <a:chExt cx="8738755" cy="8603673"/>
          </a:xfrm>
        </p:grpSpPr>
        <p:sp>
          <p:nvSpPr>
            <p:cNvPr id="4" name="椭圆 3"/>
            <p:cNvSpPr/>
            <p:nvPr/>
          </p:nvSpPr>
          <p:spPr>
            <a:xfrm>
              <a:off x="2185669" y="-324131"/>
              <a:ext cx="7820660" cy="7506260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</p:txBody>
        </p:sp>
        <p:sp>
          <p:nvSpPr>
            <p:cNvPr id="3" name="椭圆 2"/>
            <p:cNvSpPr/>
            <p:nvPr/>
          </p:nvSpPr>
          <p:spPr>
            <a:xfrm>
              <a:off x="1794163" y="-872837"/>
              <a:ext cx="8603673" cy="8603673"/>
            </a:xfrm>
            <a:prstGeom prst="ellipse">
              <a:avLst/>
            </a:prstGeom>
            <a:noFill/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</p:txBody>
        </p:sp>
        <p:grpSp>
          <p:nvGrpSpPr>
            <p:cNvPr id="14" name="组合 13"/>
            <p:cNvGrpSpPr/>
            <p:nvPr/>
          </p:nvGrpSpPr>
          <p:grpSpPr>
            <a:xfrm>
              <a:off x="1659081" y="1713219"/>
              <a:ext cx="578692" cy="1424836"/>
              <a:chOff x="1659081" y="1713219"/>
              <a:chExt cx="578692" cy="1424836"/>
            </a:xfrm>
          </p:grpSpPr>
          <p:sp>
            <p:nvSpPr>
              <p:cNvPr id="5" name="椭圆 4"/>
              <p:cNvSpPr/>
              <p:nvPr/>
            </p:nvSpPr>
            <p:spPr>
              <a:xfrm>
                <a:off x="1659081" y="2207428"/>
                <a:ext cx="436418" cy="43641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" name="椭圆 5"/>
              <p:cNvSpPr/>
              <p:nvPr/>
            </p:nvSpPr>
            <p:spPr>
              <a:xfrm>
                <a:off x="1659081" y="2836170"/>
                <a:ext cx="301885" cy="30188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" name="椭圆 6"/>
              <p:cNvSpPr/>
              <p:nvPr/>
            </p:nvSpPr>
            <p:spPr>
              <a:xfrm>
                <a:off x="1935888" y="1713219"/>
                <a:ext cx="301885" cy="30188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3" name="组合 12"/>
            <p:cNvGrpSpPr/>
            <p:nvPr/>
          </p:nvGrpSpPr>
          <p:grpSpPr>
            <a:xfrm>
              <a:off x="9537137" y="4516762"/>
              <a:ext cx="839038" cy="1362308"/>
              <a:chOff x="9537137" y="4516762"/>
              <a:chExt cx="839038" cy="1362308"/>
            </a:xfrm>
          </p:grpSpPr>
          <p:sp>
            <p:nvSpPr>
              <p:cNvPr id="10" name="椭圆 9"/>
              <p:cNvSpPr/>
              <p:nvPr/>
            </p:nvSpPr>
            <p:spPr>
              <a:xfrm flipH="1">
                <a:off x="9724442" y="4979707"/>
                <a:ext cx="436418" cy="43641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" name="椭圆 10"/>
              <p:cNvSpPr/>
              <p:nvPr/>
            </p:nvSpPr>
            <p:spPr>
              <a:xfrm flipH="1">
                <a:off x="9537137" y="5577185"/>
                <a:ext cx="301885" cy="30188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" name="椭圆 11"/>
              <p:cNvSpPr/>
              <p:nvPr/>
            </p:nvSpPr>
            <p:spPr>
              <a:xfrm flipH="1">
                <a:off x="10074290" y="4516762"/>
                <a:ext cx="301885" cy="30188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23" name="矩形 22"/>
          <p:cNvSpPr/>
          <p:nvPr/>
        </p:nvSpPr>
        <p:spPr>
          <a:xfrm>
            <a:off x="3885297" y="4005263"/>
            <a:ext cx="442140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8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Thank you for your attention.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88C59FE2-D937-410B-85AA-96AA917379D0}"/>
              </a:ext>
            </a:extLst>
          </p:cNvPr>
          <p:cNvSpPr txBox="1"/>
          <p:nvPr/>
        </p:nvSpPr>
        <p:spPr>
          <a:xfrm>
            <a:off x="1416048" y="2951651"/>
            <a:ext cx="9359900" cy="89255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zh-TW" altLang="en-US" sz="52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感謝聆聽</a:t>
            </a:r>
            <a:endParaRPr lang="zh-CN" altLang="en-US" sz="5200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54423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29">
            <a:extLst>
              <a:ext uri="{FF2B5EF4-FFF2-40B4-BE49-F238E27FC236}">
                <a16:creationId xmlns:a16="http://schemas.microsoft.com/office/drawing/2014/main" id="{E3C1195E-6C7F-4C96-906A-6EDE75AE5BD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4" name="组合 53"/>
          <p:cNvGrpSpPr/>
          <p:nvPr/>
        </p:nvGrpSpPr>
        <p:grpSpPr>
          <a:xfrm>
            <a:off x="568443" y="319365"/>
            <a:ext cx="3116548" cy="400110"/>
            <a:chOff x="568442" y="319364"/>
            <a:chExt cx="3116548" cy="400111"/>
          </a:xfrm>
        </p:grpSpPr>
        <p:sp>
          <p:nvSpPr>
            <p:cNvPr id="55" name="文本框 23"/>
            <p:cNvSpPr txBox="1"/>
            <p:nvPr/>
          </p:nvSpPr>
          <p:spPr>
            <a:xfrm>
              <a:off x="665958" y="319364"/>
              <a:ext cx="3019032" cy="4001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0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n-ea"/>
                </a:rPr>
                <a:t>教育性晶片下線經驗</a:t>
              </a:r>
              <a:r>
                <a:rPr lang="en-US" altLang="zh-TW" sz="20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n-ea"/>
                </a:rPr>
                <a:t>-FFT</a:t>
              </a:r>
              <a:endParaRPr lang="zh-CN" altLang="en-US" sz="20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</a:endParaRPr>
            </a:p>
          </p:txBody>
        </p:sp>
        <p:sp>
          <p:nvSpPr>
            <p:cNvPr id="56" name="等腰三角形 55"/>
            <p:cNvSpPr/>
            <p:nvPr/>
          </p:nvSpPr>
          <p:spPr>
            <a:xfrm rot="16200000" flipH="1" flipV="1">
              <a:off x="492508" y="454911"/>
              <a:ext cx="304323" cy="152455"/>
            </a:xfrm>
            <a:prstGeom prst="triangle">
              <a:avLst/>
            </a:prstGeom>
            <a:solidFill>
              <a:schemeClr val="tx2"/>
            </a:soli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  <a:latin typeface="微软雅黑"/>
                <a:cs typeface="+mn-ea"/>
              </a:endParaRPr>
            </a:p>
          </p:txBody>
        </p:sp>
      </p:grpSp>
      <p:sp>
        <p:nvSpPr>
          <p:cNvPr id="2" name="文字方塊 1">
            <a:extLst>
              <a:ext uri="{FF2B5EF4-FFF2-40B4-BE49-F238E27FC236}">
                <a16:creationId xmlns:a16="http://schemas.microsoft.com/office/drawing/2014/main" id="{54C0D2C8-3DE9-822A-A0EB-114D5D763C1D}"/>
              </a:ext>
            </a:extLst>
          </p:cNvPr>
          <p:cNvSpPr txBox="1"/>
          <p:nvPr/>
        </p:nvSpPr>
        <p:spPr>
          <a:xfrm>
            <a:off x="11760000" y="6488668"/>
            <a:ext cx="43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09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表格 3">
                <a:extLst>
                  <a:ext uri="{FF2B5EF4-FFF2-40B4-BE49-F238E27FC236}">
                    <a16:creationId xmlns:a16="http://schemas.microsoft.com/office/drawing/2014/main" id="{582C0FE0-7993-4522-A74C-A7C91D367E9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17809838"/>
                  </p:ext>
                </p:extLst>
              </p:nvPr>
            </p:nvGraphicFramePr>
            <p:xfrm>
              <a:off x="2748000" y="2304526"/>
              <a:ext cx="6696000" cy="1152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20000">
                      <a:extLst>
                        <a:ext uri="{9D8B030D-6E8A-4147-A177-3AD203B41FA5}">
                          <a16:colId xmlns:a16="http://schemas.microsoft.com/office/drawing/2014/main" val="2090365968"/>
                        </a:ext>
                      </a:extLst>
                    </a:gridCol>
                    <a:gridCol w="1440000">
                      <a:extLst>
                        <a:ext uri="{9D8B030D-6E8A-4147-A177-3AD203B41FA5}">
                          <a16:colId xmlns:a16="http://schemas.microsoft.com/office/drawing/2014/main" val="3717068191"/>
                        </a:ext>
                      </a:extLst>
                    </a:gridCol>
                    <a:gridCol w="1080000">
                      <a:extLst>
                        <a:ext uri="{9D8B030D-6E8A-4147-A177-3AD203B41FA5}">
                          <a16:colId xmlns:a16="http://schemas.microsoft.com/office/drawing/2014/main" val="1175157336"/>
                        </a:ext>
                      </a:extLst>
                    </a:gridCol>
                    <a:gridCol w="1080000">
                      <a:extLst>
                        <a:ext uri="{9D8B030D-6E8A-4147-A177-3AD203B41FA5}">
                          <a16:colId xmlns:a16="http://schemas.microsoft.com/office/drawing/2014/main" val="1506179898"/>
                        </a:ext>
                      </a:extLst>
                    </a:gridCol>
                    <a:gridCol w="1080000">
                      <a:extLst>
                        <a:ext uri="{9D8B030D-6E8A-4147-A177-3AD203B41FA5}">
                          <a16:colId xmlns:a16="http://schemas.microsoft.com/office/drawing/2014/main" val="2192548674"/>
                        </a:ext>
                      </a:extLst>
                    </a:gridCol>
                    <a:gridCol w="1296000">
                      <a:extLst>
                        <a:ext uri="{9D8B030D-6E8A-4147-A177-3AD203B41FA5}">
                          <a16:colId xmlns:a16="http://schemas.microsoft.com/office/drawing/2014/main" val="2799278061"/>
                        </a:ext>
                      </a:extLst>
                    </a:gridCol>
                  </a:tblGrid>
                  <a:tr h="288000">
                    <a:tc gridSpan="6"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sz="1200" b="1" dirty="0">
                              <a:solidFill>
                                <a:schemeClr val="accent6"/>
                              </a:solidFill>
                              <a:latin typeface="Times New Roman" panose="020206030504050203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硬體規格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67469591"/>
                      </a:ext>
                    </a:extLst>
                  </a:tr>
                  <a:tr h="288000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sz="1200" dirty="0">
                              <a:latin typeface="Times New Roman" panose="020206030504050203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項目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sz="1200" dirty="0">
                              <a:latin typeface="Times New Roman" panose="020206030504050203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時脈頻率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sz="1200" dirty="0">
                              <a:latin typeface="Times New Roman" panose="020206030504050203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腳位數量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sz="1200" dirty="0">
                              <a:latin typeface="Times New Roman" panose="020206030504050203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面積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89197043"/>
                      </a:ext>
                    </a:extLst>
                  </a:tr>
                  <a:tr h="288000">
                    <a:tc vMerge="1"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sz="1200" dirty="0">
                              <a:latin typeface="Times New Roman" panose="020206030504050203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電源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sz="1200" dirty="0">
                              <a:latin typeface="Times New Roman" panose="020206030504050203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輸入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sz="1200" dirty="0">
                              <a:latin typeface="Times New Roman" panose="020206030504050203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輸出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zh-TW" altLang="en-US" sz="1200" dirty="0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6013559"/>
                      </a:ext>
                    </a:extLst>
                  </a:tr>
                  <a:tr h="288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sz="1200" dirty="0">
                              <a:latin typeface="Times New Roman" panose="020206030504050203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規格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>
                              <a:latin typeface="Times New Roman" panose="020206030504050203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50MHz</a:t>
                          </a:r>
                          <a:endParaRPr lang="zh-TW" altLang="en-US" sz="1200" dirty="0">
                            <a:latin typeface="Times New Roman" panose="020206030504050203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>
                              <a:latin typeface="Times New Roman" panose="020206030504050203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10</a:t>
                          </a:r>
                          <a:endParaRPr lang="zh-TW" altLang="en-US" sz="1200" dirty="0">
                            <a:latin typeface="Times New Roman" panose="020206030504050203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>
                              <a:latin typeface="Times New Roman" panose="020206030504050203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14</a:t>
                          </a:r>
                          <a:endParaRPr lang="zh-TW" altLang="en-US" sz="1200" dirty="0">
                            <a:latin typeface="Times New Roman" panose="020206030504050203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>
                              <a:latin typeface="Times New Roman" panose="020206030504050203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10</a:t>
                          </a:r>
                          <a:endParaRPr lang="zh-TW" altLang="en-US" sz="1200" dirty="0">
                            <a:latin typeface="Times New Roman" panose="020206030504050203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>
                              <a:latin typeface="Times New Roman" panose="020206030504050203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0.429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zh-TW" sz="12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1200" b="0" i="1" smtClean="0">
                                      <a:latin typeface="Cambria Math" panose="02040503050406030204" pitchFamily="18" charset="0"/>
                                    </a:rPr>
                                    <m:t>𝑚𝑚</m:t>
                                  </m:r>
                                </m:e>
                                <m:sup>
                                  <m:r>
                                    <a:rPr lang="en-US" altLang="zh-TW" sz="1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oMath>
                          </a14:m>
                          <a:endParaRPr lang="zh-TW" altLang="en-US" sz="1200" dirty="0">
                            <a:latin typeface="Times New Roman" panose="020206030504050203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748428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表格 3">
                <a:extLst>
                  <a:ext uri="{FF2B5EF4-FFF2-40B4-BE49-F238E27FC236}">
                    <a16:creationId xmlns:a16="http://schemas.microsoft.com/office/drawing/2014/main" id="{582C0FE0-7993-4522-A74C-A7C91D367E9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17809838"/>
                  </p:ext>
                </p:extLst>
              </p:nvPr>
            </p:nvGraphicFramePr>
            <p:xfrm>
              <a:off x="2748000" y="2304526"/>
              <a:ext cx="6696000" cy="1152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20000">
                      <a:extLst>
                        <a:ext uri="{9D8B030D-6E8A-4147-A177-3AD203B41FA5}">
                          <a16:colId xmlns:a16="http://schemas.microsoft.com/office/drawing/2014/main" val="2090365968"/>
                        </a:ext>
                      </a:extLst>
                    </a:gridCol>
                    <a:gridCol w="1440000">
                      <a:extLst>
                        <a:ext uri="{9D8B030D-6E8A-4147-A177-3AD203B41FA5}">
                          <a16:colId xmlns:a16="http://schemas.microsoft.com/office/drawing/2014/main" val="3717068191"/>
                        </a:ext>
                      </a:extLst>
                    </a:gridCol>
                    <a:gridCol w="1080000">
                      <a:extLst>
                        <a:ext uri="{9D8B030D-6E8A-4147-A177-3AD203B41FA5}">
                          <a16:colId xmlns:a16="http://schemas.microsoft.com/office/drawing/2014/main" val="1175157336"/>
                        </a:ext>
                      </a:extLst>
                    </a:gridCol>
                    <a:gridCol w="1080000">
                      <a:extLst>
                        <a:ext uri="{9D8B030D-6E8A-4147-A177-3AD203B41FA5}">
                          <a16:colId xmlns:a16="http://schemas.microsoft.com/office/drawing/2014/main" val="1506179898"/>
                        </a:ext>
                      </a:extLst>
                    </a:gridCol>
                    <a:gridCol w="1080000">
                      <a:extLst>
                        <a:ext uri="{9D8B030D-6E8A-4147-A177-3AD203B41FA5}">
                          <a16:colId xmlns:a16="http://schemas.microsoft.com/office/drawing/2014/main" val="2192548674"/>
                        </a:ext>
                      </a:extLst>
                    </a:gridCol>
                    <a:gridCol w="1296000">
                      <a:extLst>
                        <a:ext uri="{9D8B030D-6E8A-4147-A177-3AD203B41FA5}">
                          <a16:colId xmlns:a16="http://schemas.microsoft.com/office/drawing/2014/main" val="2799278061"/>
                        </a:ext>
                      </a:extLst>
                    </a:gridCol>
                  </a:tblGrid>
                  <a:tr h="288000">
                    <a:tc gridSpan="6"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sz="1200" b="1" dirty="0">
                              <a:solidFill>
                                <a:schemeClr val="accent6"/>
                              </a:solidFill>
                              <a:latin typeface="Times New Roman" panose="020206030504050203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硬體規格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67469591"/>
                      </a:ext>
                    </a:extLst>
                  </a:tr>
                  <a:tr h="288000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sz="1200" dirty="0">
                              <a:latin typeface="Times New Roman" panose="020206030504050203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項目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sz="1200" dirty="0">
                              <a:latin typeface="Times New Roman" panose="020206030504050203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時脈頻率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sz="1200" dirty="0">
                              <a:latin typeface="Times New Roman" panose="020206030504050203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腳位數量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sz="1200" dirty="0">
                              <a:latin typeface="Times New Roman" panose="020206030504050203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面積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89197043"/>
                      </a:ext>
                    </a:extLst>
                  </a:tr>
                  <a:tr h="288000">
                    <a:tc vMerge="1"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sz="1200" dirty="0">
                              <a:latin typeface="Times New Roman" panose="020206030504050203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電源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sz="1200" dirty="0">
                              <a:latin typeface="Times New Roman" panose="020206030504050203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輸入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sz="1200" dirty="0">
                              <a:latin typeface="Times New Roman" panose="020206030504050203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輸出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zh-TW" altLang="en-US" sz="1200" dirty="0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6013559"/>
                      </a:ext>
                    </a:extLst>
                  </a:tr>
                  <a:tr h="288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sz="1200" dirty="0">
                              <a:latin typeface="Times New Roman" panose="020206030504050203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規格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>
                              <a:latin typeface="Times New Roman" panose="020206030504050203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50MHz</a:t>
                          </a:r>
                          <a:endParaRPr lang="zh-TW" altLang="en-US" sz="1200" dirty="0">
                            <a:latin typeface="Times New Roman" panose="020206030504050203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>
                              <a:latin typeface="Times New Roman" panose="020206030504050203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10</a:t>
                          </a:r>
                          <a:endParaRPr lang="zh-TW" altLang="en-US" sz="1200" dirty="0">
                            <a:latin typeface="Times New Roman" panose="020206030504050203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>
                              <a:latin typeface="Times New Roman" panose="020206030504050203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14</a:t>
                          </a:r>
                          <a:endParaRPr lang="zh-TW" altLang="en-US" sz="1200" dirty="0">
                            <a:latin typeface="Times New Roman" panose="020206030504050203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>
                              <a:latin typeface="Times New Roman" panose="020206030504050203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10</a:t>
                          </a:r>
                          <a:endParaRPr lang="zh-TW" altLang="en-US" sz="1200" dirty="0">
                            <a:latin typeface="Times New Roman" panose="020206030504050203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16432" t="-306383" r="-469" b="-1276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74842802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9E531751-225B-481A-82D5-0027AC4AB6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3304176"/>
              </p:ext>
            </p:extLst>
          </p:nvPr>
        </p:nvGraphicFramePr>
        <p:xfrm>
          <a:off x="151760" y="4006976"/>
          <a:ext cx="6356800" cy="172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">
                  <a:extLst>
                    <a:ext uri="{9D8B030D-6E8A-4147-A177-3AD203B41FA5}">
                      <a16:colId xmlns:a16="http://schemas.microsoft.com/office/drawing/2014/main" val="2054976279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110113594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3792263228"/>
                    </a:ext>
                  </a:extLst>
                </a:gridCol>
                <a:gridCol w="1008000">
                  <a:extLst>
                    <a:ext uri="{9D8B030D-6E8A-4147-A177-3AD203B41FA5}">
                      <a16:colId xmlns:a16="http://schemas.microsoft.com/office/drawing/2014/main" val="139597200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949481173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141214299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315254988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938252578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1014362449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845837363"/>
                    </a:ext>
                  </a:extLst>
                </a:gridCol>
              </a:tblGrid>
              <a:tr h="288000">
                <a:tc gridSpan="10">
                  <a:txBody>
                    <a:bodyPr/>
                    <a:lstStyle/>
                    <a:p>
                      <a:pPr algn="ctr"/>
                      <a:r>
                        <a:rPr lang="zh-TW" altLang="en-US" sz="1200" dirty="0">
                          <a:solidFill>
                            <a:schemeClr val="accent6"/>
                          </a:solidFill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軟體規格</a:t>
                      </a:r>
                      <a:r>
                        <a:rPr lang="en-US" altLang="zh-TW" sz="1200" dirty="0">
                          <a:solidFill>
                            <a:schemeClr val="accent6"/>
                          </a:solidFill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zh-TW" altLang="en-US" sz="1200" dirty="0">
                          <a:solidFill>
                            <a:schemeClr val="accent6"/>
                          </a:solidFill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輸入</a:t>
                      </a:r>
                      <a:r>
                        <a:rPr lang="en-US" altLang="zh-TW" sz="1200" dirty="0">
                          <a:solidFill>
                            <a:schemeClr val="accent6"/>
                          </a:solidFill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)</a:t>
                      </a:r>
                      <a:endParaRPr lang="zh-TW" altLang="en-US" sz="1200" dirty="0">
                        <a:solidFill>
                          <a:schemeClr val="accent6"/>
                        </a:solidFill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200" dirty="0">
                        <a:solidFill>
                          <a:schemeClr val="accent6"/>
                        </a:solidFill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200" dirty="0">
                        <a:solidFill>
                          <a:schemeClr val="accent6"/>
                        </a:solidFill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200" dirty="0">
                        <a:solidFill>
                          <a:schemeClr val="accent6"/>
                        </a:solidFill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200" dirty="0">
                        <a:solidFill>
                          <a:schemeClr val="accent6"/>
                        </a:solidFill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900196"/>
                  </a:ext>
                </a:extLst>
              </a:tr>
              <a:tr h="288000">
                <a:tc rowSpan="3">
                  <a:txBody>
                    <a:bodyPr/>
                    <a:lstStyle/>
                    <a:p>
                      <a:pPr algn="ctr"/>
                      <a:r>
                        <a:rPr lang="zh-TW" altLang="en-US" sz="1200" dirty="0">
                          <a:solidFill>
                            <a:schemeClr val="accent6"/>
                          </a:solidFill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項目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chemeClr val="accent6"/>
                          </a:solidFill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clock</a:t>
                      </a:r>
                      <a:endParaRPr lang="zh-TW" altLang="en-US" sz="1200" dirty="0">
                        <a:solidFill>
                          <a:schemeClr val="accent6"/>
                        </a:solidFill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chemeClr val="accent6"/>
                          </a:solidFill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reset</a:t>
                      </a:r>
                      <a:endParaRPr lang="zh-TW" altLang="en-US" sz="1200" dirty="0">
                        <a:solidFill>
                          <a:schemeClr val="accent6"/>
                        </a:solidFill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zh-TW" altLang="en-US" sz="1200" dirty="0">
                          <a:solidFill>
                            <a:schemeClr val="accent6"/>
                          </a:solidFill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資料選擇線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6">
                  <a:txBody>
                    <a:bodyPr/>
                    <a:lstStyle/>
                    <a:p>
                      <a:pPr algn="ctr"/>
                      <a:r>
                        <a:rPr lang="zh-TW" altLang="en-US" sz="1200" dirty="0">
                          <a:solidFill>
                            <a:schemeClr val="accent6"/>
                          </a:solidFill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資料輸入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200" dirty="0">
                        <a:solidFill>
                          <a:schemeClr val="accent6"/>
                        </a:solidFill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200" dirty="0">
                        <a:solidFill>
                          <a:schemeClr val="accent6"/>
                        </a:solidFill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200" dirty="0">
                        <a:solidFill>
                          <a:schemeClr val="accent6"/>
                        </a:solidFill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200" dirty="0">
                        <a:solidFill>
                          <a:schemeClr val="accent6"/>
                        </a:solidFill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200" dirty="0">
                        <a:solidFill>
                          <a:schemeClr val="accent6"/>
                        </a:solidFill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0209125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pPr algn="ctr"/>
                      <a:endParaRPr lang="zh-TW" altLang="en-US" sz="1200" dirty="0">
                        <a:solidFill>
                          <a:schemeClr val="accent6"/>
                        </a:solidFill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zh-TW" altLang="en-US" sz="1200" dirty="0">
                        <a:solidFill>
                          <a:schemeClr val="accent6"/>
                        </a:solidFill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zh-TW" altLang="en-US" sz="1200" dirty="0">
                        <a:solidFill>
                          <a:schemeClr val="accent6"/>
                        </a:solidFill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zh-TW" altLang="en-US" sz="1200" dirty="0">
                        <a:solidFill>
                          <a:schemeClr val="accent6"/>
                        </a:solidFill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zh-TW" altLang="en-US" sz="1200" dirty="0">
                          <a:solidFill>
                            <a:schemeClr val="accent6"/>
                          </a:solidFill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實部</a:t>
                      </a:r>
                      <a:endParaRPr lang="en-US" altLang="zh-TW" sz="1200" dirty="0">
                        <a:solidFill>
                          <a:schemeClr val="accent6"/>
                        </a:solidFill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200">
                        <a:solidFill>
                          <a:schemeClr val="accent6"/>
                        </a:solidFill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200" dirty="0">
                        <a:solidFill>
                          <a:schemeClr val="accent6"/>
                        </a:solidFill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zh-TW" altLang="en-US" sz="1200" dirty="0">
                          <a:solidFill>
                            <a:schemeClr val="accent6"/>
                          </a:solidFill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虛部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200" dirty="0">
                        <a:solidFill>
                          <a:schemeClr val="accent6"/>
                        </a:solidFill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200" dirty="0">
                        <a:solidFill>
                          <a:schemeClr val="accent6"/>
                        </a:solidFill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57640219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pPr algn="ctr"/>
                      <a:endParaRPr lang="zh-TW" altLang="en-US" sz="1200" dirty="0">
                        <a:solidFill>
                          <a:schemeClr val="accent6"/>
                        </a:solidFill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zh-TW" altLang="en-US" sz="1200" dirty="0">
                        <a:solidFill>
                          <a:schemeClr val="accent6"/>
                        </a:solidFill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zh-TW" altLang="en-US" sz="1200" dirty="0">
                        <a:solidFill>
                          <a:schemeClr val="accent6"/>
                        </a:solidFill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zh-TW" altLang="en-US" sz="1200" dirty="0">
                        <a:solidFill>
                          <a:schemeClr val="accent6"/>
                        </a:solidFill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>
                          <a:solidFill>
                            <a:schemeClr val="accent6"/>
                          </a:solidFill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符號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>
                          <a:solidFill>
                            <a:schemeClr val="accent6"/>
                          </a:solidFill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整數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>
                          <a:solidFill>
                            <a:schemeClr val="accent6"/>
                          </a:solidFill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小數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>
                          <a:solidFill>
                            <a:schemeClr val="accent6"/>
                          </a:solidFill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符號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>
                          <a:solidFill>
                            <a:schemeClr val="accent6"/>
                          </a:solidFill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整數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>
                          <a:solidFill>
                            <a:schemeClr val="accent6"/>
                          </a:solidFill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小數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474060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chemeClr val="accent6"/>
                          </a:solidFill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Bit(s)</a:t>
                      </a:r>
                      <a:endParaRPr lang="zh-TW" altLang="en-US" sz="1200" dirty="0">
                        <a:solidFill>
                          <a:schemeClr val="accent6"/>
                        </a:solidFill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chemeClr val="accent6"/>
                          </a:solidFill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1200" dirty="0">
                        <a:solidFill>
                          <a:schemeClr val="accent6"/>
                        </a:solidFill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chemeClr val="accent6"/>
                          </a:solidFill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1200" dirty="0">
                        <a:solidFill>
                          <a:schemeClr val="accent6"/>
                        </a:solidFill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chemeClr val="accent6"/>
                          </a:solidFill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4</a:t>
                      </a:r>
                      <a:endParaRPr lang="zh-TW" altLang="en-US" sz="1200" dirty="0">
                        <a:solidFill>
                          <a:schemeClr val="accent6"/>
                        </a:solidFill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chemeClr val="accent6"/>
                          </a:solidFill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1200" dirty="0">
                        <a:solidFill>
                          <a:schemeClr val="accent6"/>
                        </a:solidFill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chemeClr val="accent6"/>
                          </a:solidFill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15</a:t>
                      </a:r>
                      <a:endParaRPr lang="zh-TW" altLang="en-US" sz="1200" dirty="0">
                        <a:solidFill>
                          <a:schemeClr val="accent6"/>
                        </a:solidFill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chemeClr val="accent6"/>
                          </a:solidFill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8</a:t>
                      </a:r>
                      <a:endParaRPr lang="zh-TW" altLang="en-US" sz="1200" dirty="0">
                        <a:solidFill>
                          <a:schemeClr val="accent6"/>
                        </a:solidFill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chemeClr val="accent6"/>
                          </a:solidFill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1200" dirty="0">
                        <a:solidFill>
                          <a:schemeClr val="accent6"/>
                        </a:solidFill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chemeClr val="accent6"/>
                          </a:solidFill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15</a:t>
                      </a:r>
                      <a:endParaRPr lang="zh-TW" altLang="en-US" sz="1200" dirty="0">
                        <a:solidFill>
                          <a:schemeClr val="accent6"/>
                        </a:solidFill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chemeClr val="accent6"/>
                          </a:solidFill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8</a:t>
                      </a:r>
                      <a:endParaRPr lang="zh-TW" altLang="en-US" sz="1200" dirty="0">
                        <a:solidFill>
                          <a:schemeClr val="accent6"/>
                        </a:solidFill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12641380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>
                          <a:solidFill>
                            <a:schemeClr val="accent6"/>
                          </a:solidFill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數量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chemeClr val="accent6"/>
                          </a:solidFill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1200" dirty="0">
                        <a:solidFill>
                          <a:schemeClr val="accent6"/>
                        </a:solidFill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chemeClr val="accent6"/>
                          </a:solidFill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1200" dirty="0">
                        <a:solidFill>
                          <a:schemeClr val="accent6"/>
                        </a:solidFill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chemeClr val="accent6"/>
                          </a:solidFill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1200" dirty="0">
                        <a:solidFill>
                          <a:schemeClr val="accent6"/>
                        </a:solidFill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chemeClr val="accent6"/>
                          </a:solidFill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8</a:t>
                      </a:r>
                      <a:endParaRPr lang="zh-TW" altLang="en-US" sz="1200" dirty="0">
                        <a:solidFill>
                          <a:schemeClr val="accent6"/>
                        </a:solidFill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200" dirty="0">
                        <a:solidFill>
                          <a:schemeClr val="accent6"/>
                        </a:solidFill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200" dirty="0">
                        <a:solidFill>
                          <a:schemeClr val="accent6"/>
                        </a:solidFill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chemeClr val="accent6"/>
                          </a:solidFill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8</a:t>
                      </a:r>
                      <a:endParaRPr lang="zh-TW" altLang="en-US" sz="1200" dirty="0">
                        <a:solidFill>
                          <a:schemeClr val="accent6"/>
                        </a:solidFill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200" dirty="0">
                        <a:solidFill>
                          <a:schemeClr val="accent6"/>
                        </a:solidFill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200" dirty="0">
                        <a:solidFill>
                          <a:schemeClr val="accent6"/>
                        </a:solidFill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3235334"/>
                  </a:ext>
                </a:extLst>
              </a:tr>
            </a:tbl>
          </a:graphicData>
        </a:graphic>
      </p:graphicFrame>
      <p:graphicFrame>
        <p:nvGraphicFramePr>
          <p:cNvPr id="13" name="表格 4">
            <a:extLst>
              <a:ext uri="{FF2B5EF4-FFF2-40B4-BE49-F238E27FC236}">
                <a16:creationId xmlns:a16="http://schemas.microsoft.com/office/drawing/2014/main" id="{E01672A5-4DDC-4F9D-B2A9-0221F8FBB4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2710236"/>
              </p:ext>
            </p:extLst>
          </p:nvPr>
        </p:nvGraphicFramePr>
        <p:xfrm>
          <a:off x="6678160" y="4005263"/>
          <a:ext cx="5348800" cy="172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">
                  <a:extLst>
                    <a:ext uri="{9D8B030D-6E8A-4147-A177-3AD203B41FA5}">
                      <a16:colId xmlns:a16="http://schemas.microsoft.com/office/drawing/2014/main" val="2054976279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110113594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3792263228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949481173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141214299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315254988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938252578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1014362449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845837363"/>
                    </a:ext>
                  </a:extLst>
                </a:gridCol>
              </a:tblGrid>
              <a:tr h="288000">
                <a:tc gridSpan="9">
                  <a:txBody>
                    <a:bodyPr/>
                    <a:lstStyle/>
                    <a:p>
                      <a:pPr algn="ctr"/>
                      <a:r>
                        <a:rPr lang="zh-TW" altLang="en-US" sz="1200" dirty="0">
                          <a:solidFill>
                            <a:schemeClr val="accent6"/>
                          </a:solidFill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軟體規格</a:t>
                      </a:r>
                      <a:r>
                        <a:rPr lang="en-US" altLang="zh-TW" sz="1200" dirty="0">
                          <a:solidFill>
                            <a:schemeClr val="accent6"/>
                          </a:solidFill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zh-TW" altLang="en-US" sz="1200" dirty="0">
                          <a:solidFill>
                            <a:schemeClr val="accent6"/>
                          </a:solidFill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輸出</a:t>
                      </a:r>
                      <a:r>
                        <a:rPr lang="en-US" altLang="zh-TW" sz="1200" dirty="0">
                          <a:solidFill>
                            <a:schemeClr val="accent6"/>
                          </a:solidFill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)</a:t>
                      </a:r>
                      <a:endParaRPr lang="zh-TW" altLang="en-US" sz="1200" dirty="0">
                        <a:solidFill>
                          <a:schemeClr val="accent6"/>
                        </a:solidFill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200" dirty="0">
                        <a:solidFill>
                          <a:schemeClr val="accent6"/>
                        </a:solidFill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200" dirty="0">
                        <a:solidFill>
                          <a:schemeClr val="accent6"/>
                        </a:solidFill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200" dirty="0">
                        <a:solidFill>
                          <a:schemeClr val="accent6"/>
                        </a:solidFill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900196"/>
                  </a:ext>
                </a:extLst>
              </a:tr>
              <a:tr h="288000">
                <a:tc rowSpan="3">
                  <a:txBody>
                    <a:bodyPr/>
                    <a:lstStyle/>
                    <a:p>
                      <a:pPr algn="ctr"/>
                      <a:r>
                        <a:rPr lang="zh-TW" altLang="en-US" sz="1200" dirty="0">
                          <a:solidFill>
                            <a:schemeClr val="accent6"/>
                          </a:solidFill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項目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chemeClr val="accent6"/>
                          </a:solidFill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Ready signal</a:t>
                      </a:r>
                      <a:endParaRPr lang="zh-TW" altLang="en-US" sz="1200" dirty="0">
                        <a:solidFill>
                          <a:schemeClr val="accent6"/>
                        </a:solidFill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chemeClr val="accent6"/>
                          </a:solidFill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Next signal</a:t>
                      </a:r>
                      <a:endParaRPr lang="zh-TW" altLang="en-US" sz="1200" dirty="0">
                        <a:solidFill>
                          <a:schemeClr val="accent6"/>
                        </a:solidFill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6">
                  <a:txBody>
                    <a:bodyPr/>
                    <a:lstStyle/>
                    <a:p>
                      <a:pPr algn="ctr"/>
                      <a:r>
                        <a:rPr lang="zh-TW" altLang="en-US" sz="1200" dirty="0">
                          <a:solidFill>
                            <a:schemeClr val="accent6"/>
                          </a:solidFill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資料輸出</a:t>
                      </a:r>
                      <a:endParaRPr lang="en-US" altLang="zh-TW" sz="1200" dirty="0">
                        <a:solidFill>
                          <a:schemeClr val="accent6"/>
                        </a:solidFill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200" dirty="0">
                        <a:solidFill>
                          <a:schemeClr val="accent6"/>
                        </a:solidFill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200" dirty="0">
                        <a:solidFill>
                          <a:schemeClr val="accent6"/>
                        </a:solidFill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200" dirty="0">
                        <a:solidFill>
                          <a:schemeClr val="accent6"/>
                        </a:solidFill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200" dirty="0">
                        <a:solidFill>
                          <a:schemeClr val="accent6"/>
                        </a:solidFill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200" dirty="0">
                        <a:solidFill>
                          <a:schemeClr val="accent6"/>
                        </a:solidFill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0209125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pPr algn="ctr"/>
                      <a:endParaRPr lang="zh-TW" altLang="en-US" sz="1200" dirty="0">
                        <a:solidFill>
                          <a:schemeClr val="accent6"/>
                        </a:solidFill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zh-TW" altLang="en-US" sz="1200" dirty="0">
                        <a:solidFill>
                          <a:schemeClr val="accent6"/>
                        </a:solidFill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zh-TW" altLang="en-US" sz="1200" dirty="0">
                        <a:solidFill>
                          <a:schemeClr val="accent6"/>
                        </a:solidFill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zh-TW" altLang="en-US" sz="1200" dirty="0">
                          <a:solidFill>
                            <a:schemeClr val="accent6"/>
                          </a:solidFill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實部</a:t>
                      </a:r>
                      <a:endParaRPr lang="en-US" altLang="zh-TW" sz="1200" dirty="0">
                        <a:solidFill>
                          <a:schemeClr val="accent6"/>
                        </a:solidFill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200">
                        <a:solidFill>
                          <a:schemeClr val="accent6"/>
                        </a:solidFill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200" dirty="0">
                        <a:solidFill>
                          <a:schemeClr val="accent6"/>
                        </a:solidFill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zh-TW" altLang="en-US" sz="1200" dirty="0">
                          <a:solidFill>
                            <a:schemeClr val="accent6"/>
                          </a:solidFill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虛部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200" dirty="0">
                        <a:solidFill>
                          <a:schemeClr val="accent6"/>
                        </a:solidFill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200" dirty="0">
                        <a:solidFill>
                          <a:schemeClr val="accent6"/>
                        </a:solidFill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57640219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pPr algn="ctr"/>
                      <a:endParaRPr lang="zh-TW" altLang="en-US" sz="1200" dirty="0">
                        <a:solidFill>
                          <a:schemeClr val="accent6"/>
                        </a:solidFill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zh-TW" altLang="en-US" sz="1200" dirty="0">
                        <a:solidFill>
                          <a:schemeClr val="accent6"/>
                        </a:solidFill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zh-TW" altLang="en-US" sz="1200" dirty="0">
                        <a:solidFill>
                          <a:schemeClr val="accent6"/>
                        </a:solidFill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>
                          <a:solidFill>
                            <a:schemeClr val="accent6"/>
                          </a:solidFill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符號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>
                          <a:solidFill>
                            <a:schemeClr val="accent6"/>
                          </a:solidFill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整數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>
                          <a:solidFill>
                            <a:schemeClr val="accent6"/>
                          </a:solidFill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小數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>
                          <a:solidFill>
                            <a:schemeClr val="accent6"/>
                          </a:solidFill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符號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>
                          <a:solidFill>
                            <a:schemeClr val="accent6"/>
                          </a:solidFill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整數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>
                          <a:solidFill>
                            <a:schemeClr val="accent6"/>
                          </a:solidFill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小數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474060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chemeClr val="accent6"/>
                          </a:solidFill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Bit(s)</a:t>
                      </a:r>
                      <a:endParaRPr lang="zh-TW" altLang="en-US" sz="1200" dirty="0">
                        <a:solidFill>
                          <a:schemeClr val="accent6"/>
                        </a:solidFill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chemeClr val="accent6"/>
                          </a:solidFill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1200" dirty="0">
                        <a:solidFill>
                          <a:schemeClr val="accent6"/>
                        </a:solidFill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chemeClr val="accent6"/>
                          </a:solidFill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1200" dirty="0">
                        <a:solidFill>
                          <a:schemeClr val="accent6"/>
                        </a:solidFill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chemeClr val="accent6"/>
                          </a:solidFill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1200" dirty="0">
                        <a:solidFill>
                          <a:schemeClr val="accent6"/>
                        </a:solidFill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chemeClr val="accent6"/>
                          </a:solidFill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15</a:t>
                      </a:r>
                      <a:endParaRPr lang="zh-TW" altLang="en-US" sz="1200" dirty="0">
                        <a:solidFill>
                          <a:schemeClr val="accent6"/>
                        </a:solidFill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chemeClr val="accent6"/>
                          </a:solidFill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8</a:t>
                      </a:r>
                      <a:endParaRPr lang="zh-TW" altLang="en-US" sz="1200" dirty="0">
                        <a:solidFill>
                          <a:schemeClr val="accent6"/>
                        </a:solidFill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chemeClr val="accent6"/>
                          </a:solidFill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1200" dirty="0">
                        <a:solidFill>
                          <a:schemeClr val="accent6"/>
                        </a:solidFill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chemeClr val="accent6"/>
                          </a:solidFill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15</a:t>
                      </a:r>
                      <a:endParaRPr lang="zh-TW" altLang="en-US" sz="1200" dirty="0">
                        <a:solidFill>
                          <a:schemeClr val="accent6"/>
                        </a:solidFill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chemeClr val="accent6"/>
                          </a:solidFill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8</a:t>
                      </a:r>
                      <a:endParaRPr lang="zh-TW" altLang="en-US" sz="1200" dirty="0">
                        <a:solidFill>
                          <a:schemeClr val="accent6"/>
                        </a:solidFill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12641380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>
                          <a:solidFill>
                            <a:schemeClr val="accent6"/>
                          </a:solidFill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數量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chemeClr val="accent6"/>
                          </a:solidFill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1200" dirty="0">
                        <a:solidFill>
                          <a:schemeClr val="accent6"/>
                        </a:solidFill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chemeClr val="accent6"/>
                          </a:solidFill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1200" dirty="0">
                        <a:solidFill>
                          <a:schemeClr val="accent6"/>
                        </a:solidFill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chemeClr val="accent6"/>
                          </a:solidFill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8</a:t>
                      </a:r>
                      <a:endParaRPr lang="zh-TW" altLang="en-US" sz="1200" dirty="0">
                        <a:solidFill>
                          <a:schemeClr val="accent6"/>
                        </a:solidFill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200" dirty="0">
                        <a:solidFill>
                          <a:schemeClr val="accent6"/>
                        </a:solidFill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200" dirty="0">
                        <a:solidFill>
                          <a:schemeClr val="accent6"/>
                        </a:solidFill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chemeClr val="accent6"/>
                          </a:solidFill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8</a:t>
                      </a:r>
                      <a:endParaRPr lang="zh-TW" altLang="en-US" sz="1200" dirty="0">
                        <a:solidFill>
                          <a:schemeClr val="accent6"/>
                        </a:solidFill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200" dirty="0">
                        <a:solidFill>
                          <a:schemeClr val="accent6"/>
                        </a:solidFill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200" dirty="0">
                        <a:solidFill>
                          <a:schemeClr val="accent6"/>
                        </a:solidFill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32353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6189492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29">
            <a:extLst>
              <a:ext uri="{FF2B5EF4-FFF2-40B4-BE49-F238E27FC236}">
                <a16:creationId xmlns:a16="http://schemas.microsoft.com/office/drawing/2014/main" id="{E3C1195E-6C7F-4C96-906A-6EDE75AE5BD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6"/>
              </a:solidFill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568443" y="319365"/>
            <a:ext cx="2024647" cy="400110"/>
            <a:chOff x="568442" y="319364"/>
            <a:chExt cx="2024647" cy="400111"/>
          </a:xfrm>
        </p:grpSpPr>
        <p:sp>
          <p:nvSpPr>
            <p:cNvPr id="55" name="文本框 23"/>
            <p:cNvSpPr txBox="1"/>
            <p:nvPr/>
          </p:nvSpPr>
          <p:spPr>
            <a:xfrm>
              <a:off x="665958" y="319364"/>
              <a:ext cx="1927131" cy="4001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n-ea"/>
                </a:rPr>
                <a:t>AES Algorithm</a:t>
              </a:r>
            </a:p>
          </p:txBody>
        </p:sp>
        <p:sp>
          <p:nvSpPr>
            <p:cNvPr id="56" name="等腰三角形 55"/>
            <p:cNvSpPr/>
            <p:nvPr/>
          </p:nvSpPr>
          <p:spPr>
            <a:xfrm rot="16200000" flipH="1" flipV="1">
              <a:off x="492508" y="454911"/>
              <a:ext cx="304323" cy="152455"/>
            </a:xfrm>
            <a:prstGeom prst="triangle">
              <a:avLst/>
            </a:prstGeom>
            <a:solidFill>
              <a:schemeClr val="tx2"/>
            </a:soli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  <a:latin typeface="微软雅黑"/>
                <a:cs typeface="+mn-ea"/>
              </a:endParaRPr>
            </a:p>
          </p:txBody>
        </p:sp>
      </p:grpSp>
      <p:graphicFrame>
        <p:nvGraphicFramePr>
          <p:cNvPr id="52" name="表格 51">
            <a:extLst>
              <a:ext uri="{FF2B5EF4-FFF2-40B4-BE49-F238E27FC236}">
                <a16:creationId xmlns:a16="http://schemas.microsoft.com/office/drawing/2014/main" id="{F42D9BDA-8994-455B-92CC-599B0B68A2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7686128"/>
              </p:ext>
            </p:extLst>
          </p:nvPr>
        </p:nvGraphicFramePr>
        <p:xfrm>
          <a:off x="7795833" y="2836646"/>
          <a:ext cx="3780000" cy="2160000"/>
        </p:xfrm>
        <a:graphic>
          <a:graphicData uri="http://schemas.openxmlformats.org/drawingml/2006/table">
            <a:tbl>
              <a:tblPr firstRow="1" firstCol="1" bandRow="1"/>
              <a:tblGrid>
                <a:gridCol w="2340000">
                  <a:extLst>
                    <a:ext uri="{9D8B030D-6E8A-4147-A177-3AD203B41FA5}">
                      <a16:colId xmlns:a16="http://schemas.microsoft.com/office/drawing/2014/main" val="1633469473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484967499"/>
                    </a:ext>
                  </a:extLst>
                </a:gridCol>
              </a:tblGrid>
              <a:tr h="360000"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sz="14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AES-128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2478427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dirty="0"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Key size</a:t>
                      </a:r>
                      <a:endParaRPr lang="zh-TW" altLang="en-US" sz="1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dirty="0"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128 bits</a:t>
                      </a:r>
                      <a:endParaRPr lang="zh-TW" altLang="en-US" sz="1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1268220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dirty="0"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Plaintext block size</a:t>
                      </a:r>
                      <a:endParaRPr lang="zh-TW" altLang="en-US" sz="1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dirty="0"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128 bits</a:t>
                      </a:r>
                      <a:endParaRPr lang="zh-TW" altLang="en-US" sz="1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8865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dirty="0"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Number of rounds</a:t>
                      </a:r>
                      <a:endParaRPr lang="zh-TW" altLang="en-US" sz="1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dirty="0"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10</a:t>
                      </a:r>
                      <a:endParaRPr lang="zh-TW" altLang="en-US" sz="1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3958563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dirty="0"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Round key size</a:t>
                      </a:r>
                      <a:endParaRPr lang="zh-TW" altLang="en-US" sz="1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dirty="0"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128 bits</a:t>
                      </a:r>
                      <a:endParaRPr lang="zh-TW" altLang="en-US" sz="1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579082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dirty="0"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Number of expanded keys</a:t>
                      </a:r>
                      <a:endParaRPr lang="zh-TW" altLang="en-US" sz="1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dirty="0"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44</a:t>
                      </a:r>
                      <a:endParaRPr lang="zh-TW" altLang="en-US" sz="1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58030472"/>
                  </a:ext>
                </a:extLst>
              </a:tr>
            </a:tbl>
          </a:graphicData>
        </a:graphic>
      </p:graphicFrame>
      <p:sp>
        <p:nvSpPr>
          <p:cNvPr id="53" name="文字方塊 52">
            <a:extLst>
              <a:ext uri="{FF2B5EF4-FFF2-40B4-BE49-F238E27FC236}">
                <a16:creationId xmlns:a16="http://schemas.microsoft.com/office/drawing/2014/main" id="{137098A5-E892-4BFC-80CE-2C371E474EF8}"/>
              </a:ext>
            </a:extLst>
          </p:cNvPr>
          <p:cNvSpPr txBox="1"/>
          <p:nvPr/>
        </p:nvSpPr>
        <p:spPr>
          <a:xfrm>
            <a:off x="11760000" y="6488668"/>
            <a:ext cx="43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14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1" name="table">
            <a:extLst>
              <a:ext uri="{FF2B5EF4-FFF2-40B4-BE49-F238E27FC236}">
                <a16:creationId xmlns:a16="http://schemas.microsoft.com/office/drawing/2014/main" id="{C5052AEC-18D7-4A81-A488-EED7F6DB34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616" y="1185656"/>
            <a:ext cx="2082800" cy="217947"/>
          </a:xfrm>
          <a:prstGeom prst="rect">
            <a:avLst/>
          </a:prstGeom>
        </p:spPr>
      </p:pic>
      <p:grpSp>
        <p:nvGrpSpPr>
          <p:cNvPr id="172" name="群組 171">
            <a:extLst>
              <a:ext uri="{FF2B5EF4-FFF2-40B4-BE49-F238E27FC236}">
                <a16:creationId xmlns:a16="http://schemas.microsoft.com/office/drawing/2014/main" id="{3BC3EA1B-87D3-F049-926C-6B3E67604582}"/>
              </a:ext>
            </a:extLst>
          </p:cNvPr>
          <p:cNvGrpSpPr/>
          <p:nvPr/>
        </p:nvGrpSpPr>
        <p:grpSpPr>
          <a:xfrm>
            <a:off x="387914" y="929492"/>
            <a:ext cx="7428820" cy="5682316"/>
            <a:chOff x="1287236" y="978434"/>
            <a:chExt cx="7428820" cy="5682316"/>
          </a:xfrm>
        </p:grpSpPr>
        <p:sp>
          <p:nvSpPr>
            <p:cNvPr id="175" name="立方體 174">
              <a:extLst>
                <a:ext uri="{FF2B5EF4-FFF2-40B4-BE49-F238E27FC236}">
                  <a16:creationId xmlns:a16="http://schemas.microsoft.com/office/drawing/2014/main" id="{6F12EE5F-3377-C241-95F0-4BCAC6858B98}"/>
                </a:ext>
              </a:extLst>
            </p:cNvPr>
            <p:cNvSpPr/>
            <p:nvPr/>
          </p:nvSpPr>
          <p:spPr>
            <a:xfrm>
              <a:off x="2592278" y="1632423"/>
              <a:ext cx="396000" cy="395069"/>
            </a:xfrm>
            <a:prstGeom prst="cub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zh-TW" altLang="en-US"/>
            </a:p>
          </p:txBody>
        </p:sp>
        <p:cxnSp>
          <p:nvCxnSpPr>
            <p:cNvPr id="176" name="直線接點 175">
              <a:extLst>
                <a:ext uri="{FF2B5EF4-FFF2-40B4-BE49-F238E27FC236}">
                  <a16:creationId xmlns:a16="http://schemas.microsoft.com/office/drawing/2014/main" id="{E250B9D1-D5B7-B148-88DE-72CEFAA868E5}"/>
                </a:ext>
              </a:extLst>
            </p:cNvPr>
            <p:cNvCxnSpPr>
              <a:cxnSpLocks/>
            </p:cNvCxnSpPr>
            <p:nvPr/>
          </p:nvCxnSpPr>
          <p:spPr>
            <a:xfrm>
              <a:off x="2592278" y="1806291"/>
              <a:ext cx="297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7" name="直線接點 176">
              <a:extLst>
                <a:ext uri="{FF2B5EF4-FFF2-40B4-BE49-F238E27FC236}">
                  <a16:creationId xmlns:a16="http://schemas.microsoft.com/office/drawing/2014/main" id="{70A33B4C-6322-194A-A3DC-A0CF3A8AC06B}"/>
                </a:ext>
              </a:extLst>
            </p:cNvPr>
            <p:cNvCxnSpPr>
              <a:cxnSpLocks/>
            </p:cNvCxnSpPr>
            <p:nvPr/>
          </p:nvCxnSpPr>
          <p:spPr>
            <a:xfrm>
              <a:off x="2592278" y="1879341"/>
              <a:ext cx="297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8" name="直線接點 177">
              <a:extLst>
                <a:ext uri="{FF2B5EF4-FFF2-40B4-BE49-F238E27FC236}">
                  <a16:creationId xmlns:a16="http://schemas.microsoft.com/office/drawing/2014/main" id="{DC0B2DFA-2EBF-2547-9381-EF9B5A2F5983}"/>
                </a:ext>
              </a:extLst>
            </p:cNvPr>
            <p:cNvCxnSpPr>
              <a:cxnSpLocks/>
            </p:cNvCxnSpPr>
            <p:nvPr/>
          </p:nvCxnSpPr>
          <p:spPr>
            <a:xfrm>
              <a:off x="2592278" y="1952392"/>
              <a:ext cx="297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9" name="直線接點 178">
              <a:extLst>
                <a:ext uri="{FF2B5EF4-FFF2-40B4-BE49-F238E27FC236}">
                  <a16:creationId xmlns:a16="http://schemas.microsoft.com/office/drawing/2014/main" id="{81CEB275-CB35-B248-9D7A-DC15233ED5C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665848" y="1880273"/>
              <a:ext cx="296302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0" name="直線接點 179">
              <a:extLst>
                <a:ext uri="{FF2B5EF4-FFF2-40B4-BE49-F238E27FC236}">
                  <a16:creationId xmlns:a16="http://schemas.microsoft.com/office/drawing/2014/main" id="{F9F65861-A063-CA40-A4C3-BEB433CC0DE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592626" y="1880273"/>
              <a:ext cx="296302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1" name="直線接點 180">
              <a:extLst>
                <a:ext uri="{FF2B5EF4-FFF2-40B4-BE49-F238E27FC236}">
                  <a16:creationId xmlns:a16="http://schemas.microsoft.com/office/drawing/2014/main" id="{2AD24F25-ECDF-2748-80BD-D9DBBD97772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519403" y="1880273"/>
              <a:ext cx="296302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2" name="直線接點 181">
              <a:extLst>
                <a:ext uri="{FF2B5EF4-FFF2-40B4-BE49-F238E27FC236}">
                  <a16:creationId xmlns:a16="http://schemas.microsoft.com/office/drawing/2014/main" id="{E384D360-A814-3C4E-BE8B-23BC1154D8FE}"/>
                </a:ext>
              </a:extLst>
            </p:cNvPr>
            <p:cNvCxnSpPr>
              <a:cxnSpLocks/>
              <a:stCxn id="175" idx="1"/>
              <a:endCxn id="175" idx="0"/>
            </p:cNvCxnSpPr>
            <p:nvPr/>
          </p:nvCxnSpPr>
          <p:spPr>
            <a:xfrm flipV="1">
              <a:off x="2740778" y="1632423"/>
              <a:ext cx="98999" cy="987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3" name="直線接點 182">
              <a:extLst>
                <a:ext uri="{FF2B5EF4-FFF2-40B4-BE49-F238E27FC236}">
                  <a16:creationId xmlns:a16="http://schemas.microsoft.com/office/drawing/2014/main" id="{BDFAAD0F-BAFE-1D40-9474-3D2D871043B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65499" y="1637455"/>
              <a:ext cx="98999" cy="987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4" name="直線接點 183">
              <a:extLst>
                <a:ext uri="{FF2B5EF4-FFF2-40B4-BE49-F238E27FC236}">
                  <a16:creationId xmlns:a16="http://schemas.microsoft.com/office/drawing/2014/main" id="{CC3BE582-0770-4044-A986-980D1A7EE79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14001" y="1632423"/>
              <a:ext cx="98999" cy="987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5" name="直線接點 184">
              <a:extLst>
                <a:ext uri="{FF2B5EF4-FFF2-40B4-BE49-F238E27FC236}">
                  <a16:creationId xmlns:a16="http://schemas.microsoft.com/office/drawing/2014/main" id="{7434B023-F8B8-5F42-ADBC-0288ED13CC9E}"/>
                </a:ext>
              </a:extLst>
            </p:cNvPr>
            <p:cNvCxnSpPr>
              <a:cxnSpLocks/>
              <a:stCxn id="175" idx="4"/>
              <a:endCxn id="175" idx="5"/>
            </p:cNvCxnSpPr>
            <p:nvPr/>
          </p:nvCxnSpPr>
          <p:spPr>
            <a:xfrm flipV="1">
              <a:off x="2889278" y="1780574"/>
              <a:ext cx="99000" cy="9876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6" name="直線接點 185">
              <a:extLst>
                <a:ext uri="{FF2B5EF4-FFF2-40B4-BE49-F238E27FC236}">
                  <a16:creationId xmlns:a16="http://schemas.microsoft.com/office/drawing/2014/main" id="{D0D4BA41-672A-774A-9F9B-5EB3022AA83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87223" y="1710177"/>
              <a:ext cx="99000" cy="9876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7" name="直線接點 186">
              <a:extLst>
                <a:ext uri="{FF2B5EF4-FFF2-40B4-BE49-F238E27FC236}">
                  <a16:creationId xmlns:a16="http://schemas.microsoft.com/office/drawing/2014/main" id="{FE9D1F7B-10A0-0543-B8CA-6DDE1CDC73A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87223" y="1858327"/>
              <a:ext cx="99000" cy="9876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88" name="圓角矩形 17">
              <a:extLst>
                <a:ext uri="{FF2B5EF4-FFF2-40B4-BE49-F238E27FC236}">
                  <a16:creationId xmlns:a16="http://schemas.microsoft.com/office/drawing/2014/main" id="{8D406627-F011-684B-BD75-ED5053B5CDE5}"/>
                </a:ext>
              </a:extLst>
            </p:cNvPr>
            <p:cNvSpPr/>
            <p:nvPr/>
          </p:nvSpPr>
          <p:spPr>
            <a:xfrm>
              <a:off x="2088677" y="2148061"/>
              <a:ext cx="1450644" cy="217940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kumimoji="1" lang="en-US" altLang="zh-TW" sz="1000" dirty="0"/>
                <a:t>Initial transformation</a:t>
              </a:r>
              <a:endParaRPr kumimoji="1" lang="zh-TW" altLang="en-US" sz="1000" dirty="0"/>
            </a:p>
          </p:txBody>
        </p:sp>
        <p:sp>
          <p:nvSpPr>
            <p:cNvPr id="189" name="立方體 188">
              <a:extLst>
                <a:ext uri="{FF2B5EF4-FFF2-40B4-BE49-F238E27FC236}">
                  <a16:creationId xmlns:a16="http://schemas.microsoft.com/office/drawing/2014/main" id="{9B1AD58E-FE31-274A-98C0-F5F2ED1C8627}"/>
                </a:ext>
              </a:extLst>
            </p:cNvPr>
            <p:cNvSpPr/>
            <p:nvPr/>
          </p:nvSpPr>
          <p:spPr>
            <a:xfrm>
              <a:off x="2590223" y="2517144"/>
              <a:ext cx="396000" cy="395069"/>
            </a:xfrm>
            <a:prstGeom prst="cub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zh-TW" altLang="en-US"/>
            </a:p>
          </p:txBody>
        </p:sp>
        <p:cxnSp>
          <p:nvCxnSpPr>
            <p:cNvPr id="190" name="直線接點 189">
              <a:extLst>
                <a:ext uri="{FF2B5EF4-FFF2-40B4-BE49-F238E27FC236}">
                  <a16:creationId xmlns:a16="http://schemas.microsoft.com/office/drawing/2014/main" id="{8A113432-53E2-2746-ABD6-51DBB57278BE}"/>
                </a:ext>
              </a:extLst>
            </p:cNvPr>
            <p:cNvCxnSpPr>
              <a:cxnSpLocks/>
            </p:cNvCxnSpPr>
            <p:nvPr/>
          </p:nvCxnSpPr>
          <p:spPr>
            <a:xfrm>
              <a:off x="2590223" y="2691012"/>
              <a:ext cx="297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1" name="直線接點 190">
              <a:extLst>
                <a:ext uri="{FF2B5EF4-FFF2-40B4-BE49-F238E27FC236}">
                  <a16:creationId xmlns:a16="http://schemas.microsoft.com/office/drawing/2014/main" id="{084797CD-9A80-9B42-BB8C-96392B004B7D}"/>
                </a:ext>
              </a:extLst>
            </p:cNvPr>
            <p:cNvCxnSpPr>
              <a:cxnSpLocks/>
            </p:cNvCxnSpPr>
            <p:nvPr/>
          </p:nvCxnSpPr>
          <p:spPr>
            <a:xfrm>
              <a:off x="2590223" y="2764062"/>
              <a:ext cx="297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2" name="直線接點 191">
              <a:extLst>
                <a:ext uri="{FF2B5EF4-FFF2-40B4-BE49-F238E27FC236}">
                  <a16:creationId xmlns:a16="http://schemas.microsoft.com/office/drawing/2014/main" id="{A1821923-765E-B44D-9E47-DB9C439943FB}"/>
                </a:ext>
              </a:extLst>
            </p:cNvPr>
            <p:cNvCxnSpPr>
              <a:cxnSpLocks/>
            </p:cNvCxnSpPr>
            <p:nvPr/>
          </p:nvCxnSpPr>
          <p:spPr>
            <a:xfrm>
              <a:off x="2590223" y="2837113"/>
              <a:ext cx="297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3" name="直線接點 192">
              <a:extLst>
                <a:ext uri="{FF2B5EF4-FFF2-40B4-BE49-F238E27FC236}">
                  <a16:creationId xmlns:a16="http://schemas.microsoft.com/office/drawing/2014/main" id="{76F3A454-5355-9442-9763-A933FB27744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663793" y="2764994"/>
              <a:ext cx="296302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4" name="直線接點 193">
              <a:extLst>
                <a:ext uri="{FF2B5EF4-FFF2-40B4-BE49-F238E27FC236}">
                  <a16:creationId xmlns:a16="http://schemas.microsoft.com/office/drawing/2014/main" id="{C1F37692-7EAE-E446-9190-18A0F5D291F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590571" y="2764994"/>
              <a:ext cx="296302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5" name="直線接點 194">
              <a:extLst>
                <a:ext uri="{FF2B5EF4-FFF2-40B4-BE49-F238E27FC236}">
                  <a16:creationId xmlns:a16="http://schemas.microsoft.com/office/drawing/2014/main" id="{382680D9-9C9F-8742-A5A9-5ABA8251F1C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517348" y="2764994"/>
              <a:ext cx="296302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6" name="直線接點 195">
              <a:extLst>
                <a:ext uri="{FF2B5EF4-FFF2-40B4-BE49-F238E27FC236}">
                  <a16:creationId xmlns:a16="http://schemas.microsoft.com/office/drawing/2014/main" id="{CB255258-BDD8-BC40-9949-A1B05D03833B}"/>
                </a:ext>
              </a:extLst>
            </p:cNvPr>
            <p:cNvCxnSpPr>
              <a:cxnSpLocks/>
              <a:stCxn id="189" idx="1"/>
              <a:endCxn id="189" idx="0"/>
            </p:cNvCxnSpPr>
            <p:nvPr/>
          </p:nvCxnSpPr>
          <p:spPr>
            <a:xfrm flipV="1">
              <a:off x="2738723" y="2517144"/>
              <a:ext cx="98999" cy="987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7" name="直線接點 196">
              <a:extLst>
                <a:ext uri="{FF2B5EF4-FFF2-40B4-BE49-F238E27FC236}">
                  <a16:creationId xmlns:a16="http://schemas.microsoft.com/office/drawing/2014/main" id="{8F3E462D-C85A-0243-887A-6B1EB73773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63444" y="2522176"/>
              <a:ext cx="98999" cy="987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8" name="直線接點 197">
              <a:extLst>
                <a:ext uri="{FF2B5EF4-FFF2-40B4-BE49-F238E27FC236}">
                  <a16:creationId xmlns:a16="http://schemas.microsoft.com/office/drawing/2014/main" id="{C664E3E3-C63B-F946-9E33-62065EFD2D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11946" y="2517144"/>
              <a:ext cx="98999" cy="987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9" name="直線接點 198">
              <a:extLst>
                <a:ext uri="{FF2B5EF4-FFF2-40B4-BE49-F238E27FC236}">
                  <a16:creationId xmlns:a16="http://schemas.microsoft.com/office/drawing/2014/main" id="{E09F4E99-DEAB-974D-B167-772257666902}"/>
                </a:ext>
              </a:extLst>
            </p:cNvPr>
            <p:cNvCxnSpPr>
              <a:cxnSpLocks/>
              <a:stCxn id="189" idx="4"/>
              <a:endCxn id="189" idx="5"/>
            </p:cNvCxnSpPr>
            <p:nvPr/>
          </p:nvCxnSpPr>
          <p:spPr>
            <a:xfrm flipV="1">
              <a:off x="2887223" y="2665295"/>
              <a:ext cx="99000" cy="9876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0" name="直線接點 199">
              <a:extLst>
                <a:ext uri="{FF2B5EF4-FFF2-40B4-BE49-F238E27FC236}">
                  <a16:creationId xmlns:a16="http://schemas.microsoft.com/office/drawing/2014/main" id="{EF272EF1-9C2D-EF48-85B8-3585B4A2C6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85168" y="2594898"/>
              <a:ext cx="99000" cy="9876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1" name="直線接點 200">
              <a:extLst>
                <a:ext uri="{FF2B5EF4-FFF2-40B4-BE49-F238E27FC236}">
                  <a16:creationId xmlns:a16="http://schemas.microsoft.com/office/drawing/2014/main" id="{AD345D50-C1E5-604A-8506-612B43B5AB8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85168" y="2743048"/>
              <a:ext cx="99000" cy="9876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02" name="圓角矩形 31">
              <a:extLst>
                <a:ext uri="{FF2B5EF4-FFF2-40B4-BE49-F238E27FC236}">
                  <a16:creationId xmlns:a16="http://schemas.microsoft.com/office/drawing/2014/main" id="{DF9355B3-813E-C54D-A925-F2A051520111}"/>
                </a:ext>
              </a:extLst>
            </p:cNvPr>
            <p:cNvSpPr/>
            <p:nvPr/>
          </p:nvSpPr>
          <p:spPr>
            <a:xfrm>
              <a:off x="2086622" y="3066900"/>
              <a:ext cx="1450644" cy="824296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kumimoji="1" lang="en-US" altLang="zh-TW" sz="1000" dirty="0">
                  <a:solidFill>
                    <a:schemeClr val="tx1"/>
                  </a:solidFill>
                </a:rPr>
                <a:t>Round 1 to (N-1)</a:t>
              </a:r>
            </a:p>
            <a:p>
              <a:pPr algn="ctr"/>
              <a:r>
                <a:rPr kumimoji="1" lang="en-US" altLang="zh-TW" sz="1000" dirty="0"/>
                <a:t>SubBytes</a:t>
              </a:r>
            </a:p>
            <a:p>
              <a:pPr algn="ctr"/>
              <a:r>
                <a:rPr kumimoji="1" lang="en-US" altLang="zh-TW" sz="1000" dirty="0"/>
                <a:t>ShiftRows</a:t>
              </a:r>
            </a:p>
            <a:p>
              <a:pPr algn="ctr"/>
              <a:r>
                <a:rPr kumimoji="1" lang="en-US" altLang="zh-TW" sz="1000" dirty="0"/>
                <a:t>MixColumns</a:t>
              </a:r>
            </a:p>
            <a:p>
              <a:pPr algn="ctr"/>
              <a:r>
                <a:rPr kumimoji="1" lang="en-US" altLang="zh-TW" sz="1000" dirty="0"/>
                <a:t>AddRoundKey</a:t>
              </a:r>
              <a:endParaRPr kumimoji="1" lang="zh-TW" altLang="en-US" sz="1000" dirty="0"/>
            </a:p>
          </p:txBody>
        </p:sp>
        <p:sp>
          <p:nvSpPr>
            <p:cNvPr id="203" name="立方體 202">
              <a:extLst>
                <a:ext uri="{FF2B5EF4-FFF2-40B4-BE49-F238E27FC236}">
                  <a16:creationId xmlns:a16="http://schemas.microsoft.com/office/drawing/2014/main" id="{038120CD-DEFD-C14F-B5EB-8457C50D92D3}"/>
                </a:ext>
              </a:extLst>
            </p:cNvPr>
            <p:cNvSpPr/>
            <p:nvPr/>
          </p:nvSpPr>
          <p:spPr>
            <a:xfrm>
              <a:off x="2587470" y="4116281"/>
              <a:ext cx="396000" cy="395069"/>
            </a:xfrm>
            <a:prstGeom prst="cub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zh-TW" altLang="en-US"/>
            </a:p>
          </p:txBody>
        </p:sp>
        <p:cxnSp>
          <p:nvCxnSpPr>
            <p:cNvPr id="204" name="直線接點 203">
              <a:extLst>
                <a:ext uri="{FF2B5EF4-FFF2-40B4-BE49-F238E27FC236}">
                  <a16:creationId xmlns:a16="http://schemas.microsoft.com/office/drawing/2014/main" id="{8AD2A4AB-F81F-3B45-9996-61CA3E1228A6}"/>
                </a:ext>
              </a:extLst>
            </p:cNvPr>
            <p:cNvCxnSpPr>
              <a:cxnSpLocks/>
            </p:cNvCxnSpPr>
            <p:nvPr/>
          </p:nvCxnSpPr>
          <p:spPr>
            <a:xfrm>
              <a:off x="2587470" y="4290149"/>
              <a:ext cx="297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5" name="直線接點 204">
              <a:extLst>
                <a:ext uri="{FF2B5EF4-FFF2-40B4-BE49-F238E27FC236}">
                  <a16:creationId xmlns:a16="http://schemas.microsoft.com/office/drawing/2014/main" id="{0271E1A9-8CF7-B44A-851A-AD5254777BBC}"/>
                </a:ext>
              </a:extLst>
            </p:cNvPr>
            <p:cNvCxnSpPr>
              <a:cxnSpLocks/>
            </p:cNvCxnSpPr>
            <p:nvPr/>
          </p:nvCxnSpPr>
          <p:spPr>
            <a:xfrm>
              <a:off x="2587470" y="4363199"/>
              <a:ext cx="297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6" name="直線接點 205">
              <a:extLst>
                <a:ext uri="{FF2B5EF4-FFF2-40B4-BE49-F238E27FC236}">
                  <a16:creationId xmlns:a16="http://schemas.microsoft.com/office/drawing/2014/main" id="{A010041A-62A0-5042-AC2B-10ABA5688A8E}"/>
                </a:ext>
              </a:extLst>
            </p:cNvPr>
            <p:cNvCxnSpPr>
              <a:cxnSpLocks/>
            </p:cNvCxnSpPr>
            <p:nvPr/>
          </p:nvCxnSpPr>
          <p:spPr>
            <a:xfrm>
              <a:off x="2587470" y="4436250"/>
              <a:ext cx="297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7" name="直線接點 206">
              <a:extLst>
                <a:ext uri="{FF2B5EF4-FFF2-40B4-BE49-F238E27FC236}">
                  <a16:creationId xmlns:a16="http://schemas.microsoft.com/office/drawing/2014/main" id="{290314A1-47E0-D24F-956E-EC4F03C5C4E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661040" y="4364131"/>
              <a:ext cx="296302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8" name="直線接點 207">
              <a:extLst>
                <a:ext uri="{FF2B5EF4-FFF2-40B4-BE49-F238E27FC236}">
                  <a16:creationId xmlns:a16="http://schemas.microsoft.com/office/drawing/2014/main" id="{7B688561-7FD6-8C48-9926-D74A8900CF4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587818" y="4364131"/>
              <a:ext cx="296302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9" name="直線接點 208">
              <a:extLst>
                <a:ext uri="{FF2B5EF4-FFF2-40B4-BE49-F238E27FC236}">
                  <a16:creationId xmlns:a16="http://schemas.microsoft.com/office/drawing/2014/main" id="{B2F1E87D-BD0E-7247-B617-0318806B5EC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514595" y="4364131"/>
              <a:ext cx="296302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0" name="直線接點 209">
              <a:extLst>
                <a:ext uri="{FF2B5EF4-FFF2-40B4-BE49-F238E27FC236}">
                  <a16:creationId xmlns:a16="http://schemas.microsoft.com/office/drawing/2014/main" id="{1F08116F-4BDF-F346-A82D-4BE4694BBFDC}"/>
                </a:ext>
              </a:extLst>
            </p:cNvPr>
            <p:cNvCxnSpPr>
              <a:cxnSpLocks/>
              <a:stCxn id="203" idx="1"/>
              <a:endCxn id="203" idx="0"/>
            </p:cNvCxnSpPr>
            <p:nvPr/>
          </p:nvCxnSpPr>
          <p:spPr>
            <a:xfrm flipV="1">
              <a:off x="2735970" y="4116281"/>
              <a:ext cx="98999" cy="987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1" name="直線接點 210">
              <a:extLst>
                <a:ext uri="{FF2B5EF4-FFF2-40B4-BE49-F238E27FC236}">
                  <a16:creationId xmlns:a16="http://schemas.microsoft.com/office/drawing/2014/main" id="{1879DA5A-50F3-6D4A-BF59-180E1761625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60691" y="4121313"/>
              <a:ext cx="98999" cy="987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2" name="直線接點 211">
              <a:extLst>
                <a:ext uri="{FF2B5EF4-FFF2-40B4-BE49-F238E27FC236}">
                  <a16:creationId xmlns:a16="http://schemas.microsoft.com/office/drawing/2014/main" id="{3C0103B4-DD26-9040-ADF3-42326C90B5D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09193" y="4116281"/>
              <a:ext cx="98999" cy="987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3" name="直線接點 212">
              <a:extLst>
                <a:ext uri="{FF2B5EF4-FFF2-40B4-BE49-F238E27FC236}">
                  <a16:creationId xmlns:a16="http://schemas.microsoft.com/office/drawing/2014/main" id="{B1F0B714-F28B-1F4C-8EF0-F36E69BB6B21}"/>
                </a:ext>
              </a:extLst>
            </p:cNvPr>
            <p:cNvCxnSpPr>
              <a:cxnSpLocks/>
              <a:stCxn id="203" idx="4"/>
              <a:endCxn id="203" idx="5"/>
            </p:cNvCxnSpPr>
            <p:nvPr/>
          </p:nvCxnSpPr>
          <p:spPr>
            <a:xfrm flipV="1">
              <a:off x="2884470" y="4264432"/>
              <a:ext cx="99000" cy="9876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4" name="直線接點 213">
              <a:extLst>
                <a:ext uri="{FF2B5EF4-FFF2-40B4-BE49-F238E27FC236}">
                  <a16:creationId xmlns:a16="http://schemas.microsoft.com/office/drawing/2014/main" id="{F2587EC5-D368-3F4E-9A5A-7EE82F04892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82415" y="4194035"/>
              <a:ext cx="99000" cy="9876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5" name="直線接點 214">
              <a:extLst>
                <a:ext uri="{FF2B5EF4-FFF2-40B4-BE49-F238E27FC236}">
                  <a16:creationId xmlns:a16="http://schemas.microsoft.com/office/drawing/2014/main" id="{CD0E6FD2-2AF8-794B-92C4-2978A000F91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82415" y="4342185"/>
              <a:ext cx="99000" cy="9876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16" name="圓角矩形 45">
              <a:extLst>
                <a:ext uri="{FF2B5EF4-FFF2-40B4-BE49-F238E27FC236}">
                  <a16:creationId xmlns:a16="http://schemas.microsoft.com/office/drawing/2014/main" id="{AFDB7ABB-4545-EE48-9704-F0FBA5A00A3C}"/>
                </a:ext>
              </a:extLst>
            </p:cNvPr>
            <p:cNvSpPr/>
            <p:nvPr/>
          </p:nvSpPr>
          <p:spPr>
            <a:xfrm>
              <a:off x="2086622" y="4736435"/>
              <a:ext cx="1450644" cy="653143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kumimoji="1" lang="en-US" altLang="zh-TW" sz="1000" dirty="0">
                  <a:solidFill>
                    <a:schemeClr val="tx1"/>
                  </a:solidFill>
                </a:rPr>
                <a:t>Round N</a:t>
              </a:r>
            </a:p>
            <a:p>
              <a:pPr algn="ctr"/>
              <a:r>
                <a:rPr kumimoji="1" lang="en-US" altLang="zh-TW" sz="1000" dirty="0"/>
                <a:t>SubBytes</a:t>
              </a:r>
            </a:p>
            <a:p>
              <a:pPr algn="ctr"/>
              <a:r>
                <a:rPr kumimoji="1" lang="en-US" altLang="zh-TW" sz="1000" dirty="0"/>
                <a:t>ShiftRows</a:t>
              </a:r>
            </a:p>
            <a:p>
              <a:pPr algn="ctr"/>
              <a:r>
                <a:rPr kumimoji="1" lang="en-US" altLang="zh-TW" sz="1000" dirty="0"/>
                <a:t>AddRoundKey</a:t>
              </a:r>
              <a:endParaRPr kumimoji="1" lang="zh-TW" altLang="en-US" sz="1000" dirty="0"/>
            </a:p>
          </p:txBody>
        </p:sp>
        <p:sp>
          <p:nvSpPr>
            <p:cNvPr id="217" name="立方體 216">
              <a:extLst>
                <a:ext uri="{FF2B5EF4-FFF2-40B4-BE49-F238E27FC236}">
                  <a16:creationId xmlns:a16="http://schemas.microsoft.com/office/drawing/2014/main" id="{F592593C-E057-1C42-89E5-B6698AF000C0}"/>
                </a:ext>
              </a:extLst>
            </p:cNvPr>
            <p:cNvSpPr/>
            <p:nvPr/>
          </p:nvSpPr>
          <p:spPr>
            <a:xfrm>
              <a:off x="2593305" y="5564813"/>
              <a:ext cx="396000" cy="395069"/>
            </a:xfrm>
            <a:prstGeom prst="cub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zh-TW" altLang="en-US"/>
            </a:p>
          </p:txBody>
        </p:sp>
        <p:cxnSp>
          <p:nvCxnSpPr>
            <p:cNvPr id="218" name="直線接點 217">
              <a:extLst>
                <a:ext uri="{FF2B5EF4-FFF2-40B4-BE49-F238E27FC236}">
                  <a16:creationId xmlns:a16="http://schemas.microsoft.com/office/drawing/2014/main" id="{7A0C40DF-9F9B-4749-A821-1BF31F86815A}"/>
                </a:ext>
              </a:extLst>
            </p:cNvPr>
            <p:cNvCxnSpPr>
              <a:cxnSpLocks/>
            </p:cNvCxnSpPr>
            <p:nvPr/>
          </p:nvCxnSpPr>
          <p:spPr>
            <a:xfrm>
              <a:off x="2593305" y="5738681"/>
              <a:ext cx="297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9" name="直線接點 218">
              <a:extLst>
                <a:ext uri="{FF2B5EF4-FFF2-40B4-BE49-F238E27FC236}">
                  <a16:creationId xmlns:a16="http://schemas.microsoft.com/office/drawing/2014/main" id="{C2502328-0B17-4446-9BC8-D641F344A94B}"/>
                </a:ext>
              </a:extLst>
            </p:cNvPr>
            <p:cNvCxnSpPr>
              <a:cxnSpLocks/>
            </p:cNvCxnSpPr>
            <p:nvPr/>
          </p:nvCxnSpPr>
          <p:spPr>
            <a:xfrm>
              <a:off x="2593305" y="5811731"/>
              <a:ext cx="297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0" name="直線接點 219">
              <a:extLst>
                <a:ext uri="{FF2B5EF4-FFF2-40B4-BE49-F238E27FC236}">
                  <a16:creationId xmlns:a16="http://schemas.microsoft.com/office/drawing/2014/main" id="{B29FCBE0-CD9F-FA46-A6DA-429F7BE99210}"/>
                </a:ext>
              </a:extLst>
            </p:cNvPr>
            <p:cNvCxnSpPr>
              <a:cxnSpLocks/>
            </p:cNvCxnSpPr>
            <p:nvPr/>
          </p:nvCxnSpPr>
          <p:spPr>
            <a:xfrm>
              <a:off x="2593305" y="5884782"/>
              <a:ext cx="297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1" name="直線接點 220">
              <a:extLst>
                <a:ext uri="{FF2B5EF4-FFF2-40B4-BE49-F238E27FC236}">
                  <a16:creationId xmlns:a16="http://schemas.microsoft.com/office/drawing/2014/main" id="{E5EEDD5C-9BF9-0046-ACD9-9D52BDCABC1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666875" y="5812663"/>
              <a:ext cx="296302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2" name="直線接點 221">
              <a:extLst>
                <a:ext uri="{FF2B5EF4-FFF2-40B4-BE49-F238E27FC236}">
                  <a16:creationId xmlns:a16="http://schemas.microsoft.com/office/drawing/2014/main" id="{C34D33A5-AA16-1C44-8207-86DC6AE152A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593653" y="5812663"/>
              <a:ext cx="296302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3" name="直線接點 222">
              <a:extLst>
                <a:ext uri="{FF2B5EF4-FFF2-40B4-BE49-F238E27FC236}">
                  <a16:creationId xmlns:a16="http://schemas.microsoft.com/office/drawing/2014/main" id="{9FCDD7A5-DB67-CA4B-A899-0177779B23B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520430" y="5812663"/>
              <a:ext cx="296302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4" name="直線接點 223">
              <a:extLst>
                <a:ext uri="{FF2B5EF4-FFF2-40B4-BE49-F238E27FC236}">
                  <a16:creationId xmlns:a16="http://schemas.microsoft.com/office/drawing/2014/main" id="{A85E5F37-6285-5946-949A-538547C4DD5D}"/>
                </a:ext>
              </a:extLst>
            </p:cNvPr>
            <p:cNvCxnSpPr>
              <a:cxnSpLocks/>
              <a:stCxn id="217" idx="1"/>
              <a:endCxn id="217" idx="0"/>
            </p:cNvCxnSpPr>
            <p:nvPr/>
          </p:nvCxnSpPr>
          <p:spPr>
            <a:xfrm flipV="1">
              <a:off x="2741805" y="5564813"/>
              <a:ext cx="98999" cy="987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5" name="直線接點 224">
              <a:extLst>
                <a:ext uri="{FF2B5EF4-FFF2-40B4-BE49-F238E27FC236}">
                  <a16:creationId xmlns:a16="http://schemas.microsoft.com/office/drawing/2014/main" id="{DFB3D86E-D934-374E-AA27-1793C9AB54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66526" y="5569845"/>
              <a:ext cx="98999" cy="987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6" name="直線接點 225">
              <a:extLst>
                <a:ext uri="{FF2B5EF4-FFF2-40B4-BE49-F238E27FC236}">
                  <a16:creationId xmlns:a16="http://schemas.microsoft.com/office/drawing/2014/main" id="{B78D910D-3D3D-634B-A349-FC1733E241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15028" y="5564813"/>
              <a:ext cx="98999" cy="987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7" name="直線接點 226">
              <a:extLst>
                <a:ext uri="{FF2B5EF4-FFF2-40B4-BE49-F238E27FC236}">
                  <a16:creationId xmlns:a16="http://schemas.microsoft.com/office/drawing/2014/main" id="{B0B27F0C-7741-3740-9417-9358DA7AFA25}"/>
                </a:ext>
              </a:extLst>
            </p:cNvPr>
            <p:cNvCxnSpPr>
              <a:cxnSpLocks/>
              <a:stCxn id="217" idx="4"/>
              <a:endCxn id="217" idx="5"/>
            </p:cNvCxnSpPr>
            <p:nvPr/>
          </p:nvCxnSpPr>
          <p:spPr>
            <a:xfrm flipV="1">
              <a:off x="2890305" y="5712964"/>
              <a:ext cx="99000" cy="9876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8" name="直線接點 227">
              <a:extLst>
                <a:ext uri="{FF2B5EF4-FFF2-40B4-BE49-F238E27FC236}">
                  <a16:creationId xmlns:a16="http://schemas.microsoft.com/office/drawing/2014/main" id="{2A506F8A-B502-7041-92F4-39A74CAE611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88250" y="5642567"/>
              <a:ext cx="99000" cy="9876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9" name="直線接點 228">
              <a:extLst>
                <a:ext uri="{FF2B5EF4-FFF2-40B4-BE49-F238E27FC236}">
                  <a16:creationId xmlns:a16="http://schemas.microsoft.com/office/drawing/2014/main" id="{F7BB0607-15F7-9945-82BC-BB455BF8DF2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88250" y="5790717"/>
              <a:ext cx="99000" cy="9876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30" name="立方體 229">
              <a:extLst>
                <a:ext uri="{FF2B5EF4-FFF2-40B4-BE49-F238E27FC236}">
                  <a16:creationId xmlns:a16="http://schemas.microsoft.com/office/drawing/2014/main" id="{FC062F81-4E5B-0748-B51A-C83BBF8CB82C}"/>
                </a:ext>
              </a:extLst>
            </p:cNvPr>
            <p:cNvSpPr/>
            <p:nvPr/>
          </p:nvSpPr>
          <p:spPr>
            <a:xfrm>
              <a:off x="5735061" y="1582574"/>
              <a:ext cx="396000" cy="395069"/>
            </a:xfrm>
            <a:prstGeom prst="cub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zh-TW" altLang="en-US"/>
            </a:p>
          </p:txBody>
        </p:sp>
        <p:cxnSp>
          <p:nvCxnSpPr>
            <p:cNvPr id="231" name="直線接點 230">
              <a:extLst>
                <a:ext uri="{FF2B5EF4-FFF2-40B4-BE49-F238E27FC236}">
                  <a16:creationId xmlns:a16="http://schemas.microsoft.com/office/drawing/2014/main" id="{1E8B8BCF-C009-0D4A-AB02-05F60D7209C2}"/>
                </a:ext>
              </a:extLst>
            </p:cNvPr>
            <p:cNvCxnSpPr>
              <a:cxnSpLocks/>
            </p:cNvCxnSpPr>
            <p:nvPr/>
          </p:nvCxnSpPr>
          <p:spPr>
            <a:xfrm>
              <a:off x="5735061" y="1756442"/>
              <a:ext cx="297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2" name="直線接點 231">
              <a:extLst>
                <a:ext uri="{FF2B5EF4-FFF2-40B4-BE49-F238E27FC236}">
                  <a16:creationId xmlns:a16="http://schemas.microsoft.com/office/drawing/2014/main" id="{E940D77B-7835-3745-9781-52D87FFCC769}"/>
                </a:ext>
              </a:extLst>
            </p:cNvPr>
            <p:cNvCxnSpPr>
              <a:cxnSpLocks/>
            </p:cNvCxnSpPr>
            <p:nvPr/>
          </p:nvCxnSpPr>
          <p:spPr>
            <a:xfrm>
              <a:off x="5735061" y="1829492"/>
              <a:ext cx="297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3" name="直線接點 232">
              <a:extLst>
                <a:ext uri="{FF2B5EF4-FFF2-40B4-BE49-F238E27FC236}">
                  <a16:creationId xmlns:a16="http://schemas.microsoft.com/office/drawing/2014/main" id="{DB213EA2-936A-ED47-9A65-197FF2F3A973}"/>
                </a:ext>
              </a:extLst>
            </p:cNvPr>
            <p:cNvCxnSpPr>
              <a:cxnSpLocks/>
            </p:cNvCxnSpPr>
            <p:nvPr/>
          </p:nvCxnSpPr>
          <p:spPr>
            <a:xfrm>
              <a:off x="5735061" y="1902543"/>
              <a:ext cx="297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4" name="直線接點 233">
              <a:extLst>
                <a:ext uri="{FF2B5EF4-FFF2-40B4-BE49-F238E27FC236}">
                  <a16:creationId xmlns:a16="http://schemas.microsoft.com/office/drawing/2014/main" id="{39ED9DEC-726F-9146-BC89-6829BA3BB82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808632" y="1830424"/>
              <a:ext cx="296302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5" name="直線接點 234">
              <a:extLst>
                <a:ext uri="{FF2B5EF4-FFF2-40B4-BE49-F238E27FC236}">
                  <a16:creationId xmlns:a16="http://schemas.microsoft.com/office/drawing/2014/main" id="{539F0F8A-BBE5-F647-9AE3-9B81C2BB587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735409" y="1830424"/>
              <a:ext cx="296302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6" name="直線接點 235">
              <a:extLst>
                <a:ext uri="{FF2B5EF4-FFF2-40B4-BE49-F238E27FC236}">
                  <a16:creationId xmlns:a16="http://schemas.microsoft.com/office/drawing/2014/main" id="{74451A92-26DB-A34B-ABF5-4E362FDD32E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662187" y="1830424"/>
              <a:ext cx="296302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7" name="直線接點 236">
              <a:extLst>
                <a:ext uri="{FF2B5EF4-FFF2-40B4-BE49-F238E27FC236}">
                  <a16:creationId xmlns:a16="http://schemas.microsoft.com/office/drawing/2014/main" id="{2B1275B5-97F7-164A-98EE-ACE9C6B27998}"/>
                </a:ext>
              </a:extLst>
            </p:cNvPr>
            <p:cNvCxnSpPr>
              <a:cxnSpLocks/>
              <a:stCxn id="230" idx="1"/>
              <a:endCxn id="230" idx="0"/>
            </p:cNvCxnSpPr>
            <p:nvPr/>
          </p:nvCxnSpPr>
          <p:spPr>
            <a:xfrm flipV="1">
              <a:off x="5883561" y="1582574"/>
              <a:ext cx="98999" cy="987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8" name="直線接點 237">
              <a:extLst>
                <a:ext uri="{FF2B5EF4-FFF2-40B4-BE49-F238E27FC236}">
                  <a16:creationId xmlns:a16="http://schemas.microsoft.com/office/drawing/2014/main" id="{89A56D3D-FF0F-C045-A17B-557282CEB9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08282" y="1587606"/>
              <a:ext cx="98999" cy="987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9" name="直線接點 238">
              <a:extLst>
                <a:ext uri="{FF2B5EF4-FFF2-40B4-BE49-F238E27FC236}">
                  <a16:creationId xmlns:a16="http://schemas.microsoft.com/office/drawing/2014/main" id="{ED26B13A-B051-5947-B956-1A50D24D182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56784" y="1582574"/>
              <a:ext cx="98999" cy="987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0" name="直線接點 239">
              <a:extLst>
                <a:ext uri="{FF2B5EF4-FFF2-40B4-BE49-F238E27FC236}">
                  <a16:creationId xmlns:a16="http://schemas.microsoft.com/office/drawing/2014/main" id="{FF7EDE8E-CA2B-6049-A42D-CC7DFA9A8381}"/>
                </a:ext>
              </a:extLst>
            </p:cNvPr>
            <p:cNvCxnSpPr>
              <a:cxnSpLocks/>
              <a:stCxn id="230" idx="4"/>
              <a:endCxn id="230" idx="5"/>
            </p:cNvCxnSpPr>
            <p:nvPr/>
          </p:nvCxnSpPr>
          <p:spPr>
            <a:xfrm flipV="1">
              <a:off x="6032061" y="1730725"/>
              <a:ext cx="99000" cy="9876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1" name="直線接點 240">
              <a:extLst>
                <a:ext uri="{FF2B5EF4-FFF2-40B4-BE49-F238E27FC236}">
                  <a16:creationId xmlns:a16="http://schemas.microsoft.com/office/drawing/2014/main" id="{4A16C62C-3083-3B4B-9E9C-2C6C020296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30006" y="1660328"/>
              <a:ext cx="99000" cy="9876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2" name="直線接點 241">
              <a:extLst>
                <a:ext uri="{FF2B5EF4-FFF2-40B4-BE49-F238E27FC236}">
                  <a16:creationId xmlns:a16="http://schemas.microsoft.com/office/drawing/2014/main" id="{45A4585A-3589-E448-8070-A5C4157403E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30006" y="1808478"/>
              <a:ext cx="99000" cy="9876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43" name="立方體 242">
              <a:extLst>
                <a:ext uri="{FF2B5EF4-FFF2-40B4-BE49-F238E27FC236}">
                  <a16:creationId xmlns:a16="http://schemas.microsoft.com/office/drawing/2014/main" id="{F1495578-713B-A24F-A064-82A462A054E1}"/>
                </a:ext>
              </a:extLst>
            </p:cNvPr>
            <p:cNvSpPr/>
            <p:nvPr/>
          </p:nvSpPr>
          <p:spPr>
            <a:xfrm>
              <a:off x="4173471" y="2092604"/>
              <a:ext cx="396000" cy="395069"/>
            </a:xfrm>
            <a:prstGeom prst="cub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zh-TW" altLang="en-US"/>
            </a:p>
          </p:txBody>
        </p:sp>
        <p:cxnSp>
          <p:nvCxnSpPr>
            <p:cNvPr id="244" name="直線接點 243">
              <a:extLst>
                <a:ext uri="{FF2B5EF4-FFF2-40B4-BE49-F238E27FC236}">
                  <a16:creationId xmlns:a16="http://schemas.microsoft.com/office/drawing/2014/main" id="{3A897D03-0598-4049-A1EA-02F7DE3461F8}"/>
                </a:ext>
              </a:extLst>
            </p:cNvPr>
            <p:cNvCxnSpPr>
              <a:cxnSpLocks/>
            </p:cNvCxnSpPr>
            <p:nvPr/>
          </p:nvCxnSpPr>
          <p:spPr>
            <a:xfrm>
              <a:off x="4173471" y="2266472"/>
              <a:ext cx="297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5" name="直線接點 244">
              <a:extLst>
                <a:ext uri="{FF2B5EF4-FFF2-40B4-BE49-F238E27FC236}">
                  <a16:creationId xmlns:a16="http://schemas.microsoft.com/office/drawing/2014/main" id="{53AE1F1A-213D-0343-9BDB-5312611020F4}"/>
                </a:ext>
              </a:extLst>
            </p:cNvPr>
            <p:cNvCxnSpPr>
              <a:cxnSpLocks/>
            </p:cNvCxnSpPr>
            <p:nvPr/>
          </p:nvCxnSpPr>
          <p:spPr>
            <a:xfrm>
              <a:off x="4173471" y="2339522"/>
              <a:ext cx="297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6" name="直線接點 245">
              <a:extLst>
                <a:ext uri="{FF2B5EF4-FFF2-40B4-BE49-F238E27FC236}">
                  <a16:creationId xmlns:a16="http://schemas.microsoft.com/office/drawing/2014/main" id="{EBF9098B-B9A6-A147-8A14-39DF4BC4CEF1}"/>
                </a:ext>
              </a:extLst>
            </p:cNvPr>
            <p:cNvCxnSpPr>
              <a:cxnSpLocks/>
            </p:cNvCxnSpPr>
            <p:nvPr/>
          </p:nvCxnSpPr>
          <p:spPr>
            <a:xfrm>
              <a:off x="4173471" y="2412573"/>
              <a:ext cx="297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7" name="直線接點 246">
              <a:extLst>
                <a:ext uri="{FF2B5EF4-FFF2-40B4-BE49-F238E27FC236}">
                  <a16:creationId xmlns:a16="http://schemas.microsoft.com/office/drawing/2014/main" id="{ED29B69D-2123-794F-BAD1-2E82D74E554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247042" y="2340454"/>
              <a:ext cx="296302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8" name="直線接點 247">
              <a:extLst>
                <a:ext uri="{FF2B5EF4-FFF2-40B4-BE49-F238E27FC236}">
                  <a16:creationId xmlns:a16="http://schemas.microsoft.com/office/drawing/2014/main" id="{5FFDE1D5-44DD-6947-A006-02A855AE494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173819" y="2340454"/>
              <a:ext cx="296302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9" name="直線接點 248">
              <a:extLst>
                <a:ext uri="{FF2B5EF4-FFF2-40B4-BE49-F238E27FC236}">
                  <a16:creationId xmlns:a16="http://schemas.microsoft.com/office/drawing/2014/main" id="{92178A37-B8EB-ED4A-AE20-CF3EB995D94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100597" y="2340454"/>
              <a:ext cx="296302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0" name="直線接點 249">
              <a:extLst>
                <a:ext uri="{FF2B5EF4-FFF2-40B4-BE49-F238E27FC236}">
                  <a16:creationId xmlns:a16="http://schemas.microsoft.com/office/drawing/2014/main" id="{1DDC7065-23A1-324C-9BB2-7D7CBB833AB6}"/>
                </a:ext>
              </a:extLst>
            </p:cNvPr>
            <p:cNvCxnSpPr>
              <a:cxnSpLocks/>
              <a:stCxn id="243" idx="1"/>
              <a:endCxn id="243" idx="0"/>
            </p:cNvCxnSpPr>
            <p:nvPr/>
          </p:nvCxnSpPr>
          <p:spPr>
            <a:xfrm flipV="1">
              <a:off x="4321971" y="2092604"/>
              <a:ext cx="98999" cy="987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1" name="直線接點 250">
              <a:extLst>
                <a:ext uri="{FF2B5EF4-FFF2-40B4-BE49-F238E27FC236}">
                  <a16:creationId xmlns:a16="http://schemas.microsoft.com/office/drawing/2014/main" id="{0980502D-1A59-6643-8DD8-8183FD8DC7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46692" y="2097636"/>
              <a:ext cx="98999" cy="987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2" name="直線接點 251">
              <a:extLst>
                <a:ext uri="{FF2B5EF4-FFF2-40B4-BE49-F238E27FC236}">
                  <a16:creationId xmlns:a16="http://schemas.microsoft.com/office/drawing/2014/main" id="{89376009-8E01-4647-929E-1CBA65F5E8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95194" y="2092604"/>
              <a:ext cx="98999" cy="987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3" name="直線接點 252">
              <a:extLst>
                <a:ext uri="{FF2B5EF4-FFF2-40B4-BE49-F238E27FC236}">
                  <a16:creationId xmlns:a16="http://schemas.microsoft.com/office/drawing/2014/main" id="{B7C95571-78D1-1D40-A73C-DA62CA6A31D1}"/>
                </a:ext>
              </a:extLst>
            </p:cNvPr>
            <p:cNvCxnSpPr>
              <a:cxnSpLocks/>
              <a:stCxn id="243" idx="4"/>
              <a:endCxn id="243" idx="5"/>
            </p:cNvCxnSpPr>
            <p:nvPr/>
          </p:nvCxnSpPr>
          <p:spPr>
            <a:xfrm flipV="1">
              <a:off x="4470471" y="2240755"/>
              <a:ext cx="99000" cy="9876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4" name="直線接點 253">
              <a:extLst>
                <a:ext uri="{FF2B5EF4-FFF2-40B4-BE49-F238E27FC236}">
                  <a16:creationId xmlns:a16="http://schemas.microsoft.com/office/drawing/2014/main" id="{D52FD343-A2C0-B54C-87C6-CFB9101E1B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68416" y="2170358"/>
              <a:ext cx="99000" cy="9876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5" name="直線接點 254">
              <a:extLst>
                <a:ext uri="{FF2B5EF4-FFF2-40B4-BE49-F238E27FC236}">
                  <a16:creationId xmlns:a16="http://schemas.microsoft.com/office/drawing/2014/main" id="{DC0D080F-9545-9845-A10E-1292C045D5F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68416" y="2318508"/>
              <a:ext cx="99000" cy="9876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56" name="立方體 255">
              <a:extLst>
                <a:ext uri="{FF2B5EF4-FFF2-40B4-BE49-F238E27FC236}">
                  <a16:creationId xmlns:a16="http://schemas.microsoft.com/office/drawing/2014/main" id="{6973A434-A01A-0548-A4D9-0A1D25E2EFB2}"/>
                </a:ext>
              </a:extLst>
            </p:cNvPr>
            <p:cNvSpPr/>
            <p:nvPr/>
          </p:nvSpPr>
          <p:spPr>
            <a:xfrm>
              <a:off x="4199251" y="3281048"/>
              <a:ext cx="396000" cy="395069"/>
            </a:xfrm>
            <a:prstGeom prst="cub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zh-TW" altLang="en-US"/>
            </a:p>
          </p:txBody>
        </p:sp>
        <p:cxnSp>
          <p:nvCxnSpPr>
            <p:cNvPr id="257" name="直線接點 256">
              <a:extLst>
                <a:ext uri="{FF2B5EF4-FFF2-40B4-BE49-F238E27FC236}">
                  <a16:creationId xmlns:a16="http://schemas.microsoft.com/office/drawing/2014/main" id="{824C38D0-AD62-D247-B9FE-9BB38F4AFC6D}"/>
                </a:ext>
              </a:extLst>
            </p:cNvPr>
            <p:cNvCxnSpPr>
              <a:cxnSpLocks/>
            </p:cNvCxnSpPr>
            <p:nvPr/>
          </p:nvCxnSpPr>
          <p:spPr>
            <a:xfrm>
              <a:off x="4199251" y="3454916"/>
              <a:ext cx="297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8" name="直線接點 257">
              <a:extLst>
                <a:ext uri="{FF2B5EF4-FFF2-40B4-BE49-F238E27FC236}">
                  <a16:creationId xmlns:a16="http://schemas.microsoft.com/office/drawing/2014/main" id="{F25E0A81-D31A-C140-81B7-386BFAD3C3AB}"/>
                </a:ext>
              </a:extLst>
            </p:cNvPr>
            <p:cNvCxnSpPr>
              <a:cxnSpLocks/>
            </p:cNvCxnSpPr>
            <p:nvPr/>
          </p:nvCxnSpPr>
          <p:spPr>
            <a:xfrm>
              <a:off x="4199251" y="3527966"/>
              <a:ext cx="297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9" name="直線接點 258">
              <a:extLst>
                <a:ext uri="{FF2B5EF4-FFF2-40B4-BE49-F238E27FC236}">
                  <a16:creationId xmlns:a16="http://schemas.microsoft.com/office/drawing/2014/main" id="{031D7521-CADD-5C47-8A07-EC03F0637CF9}"/>
                </a:ext>
              </a:extLst>
            </p:cNvPr>
            <p:cNvCxnSpPr>
              <a:cxnSpLocks/>
            </p:cNvCxnSpPr>
            <p:nvPr/>
          </p:nvCxnSpPr>
          <p:spPr>
            <a:xfrm>
              <a:off x="4199251" y="3601017"/>
              <a:ext cx="297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0" name="直線接點 259">
              <a:extLst>
                <a:ext uri="{FF2B5EF4-FFF2-40B4-BE49-F238E27FC236}">
                  <a16:creationId xmlns:a16="http://schemas.microsoft.com/office/drawing/2014/main" id="{0732E21F-93DE-0A41-9C2E-8658082AFFB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272822" y="3528898"/>
              <a:ext cx="296302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1" name="直線接點 260">
              <a:extLst>
                <a:ext uri="{FF2B5EF4-FFF2-40B4-BE49-F238E27FC236}">
                  <a16:creationId xmlns:a16="http://schemas.microsoft.com/office/drawing/2014/main" id="{66A66CDD-2E71-4046-AB43-C52D33F3CFC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199599" y="3528898"/>
              <a:ext cx="296302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2" name="直線接點 261">
              <a:extLst>
                <a:ext uri="{FF2B5EF4-FFF2-40B4-BE49-F238E27FC236}">
                  <a16:creationId xmlns:a16="http://schemas.microsoft.com/office/drawing/2014/main" id="{B0D04D64-FAAB-8949-A370-060F80A6FC2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126377" y="3528898"/>
              <a:ext cx="296302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3" name="直線接點 262">
              <a:extLst>
                <a:ext uri="{FF2B5EF4-FFF2-40B4-BE49-F238E27FC236}">
                  <a16:creationId xmlns:a16="http://schemas.microsoft.com/office/drawing/2014/main" id="{0DC79B9A-E4E0-9F47-87A1-342EF429A578}"/>
                </a:ext>
              </a:extLst>
            </p:cNvPr>
            <p:cNvCxnSpPr>
              <a:cxnSpLocks/>
              <a:stCxn id="256" idx="1"/>
              <a:endCxn id="256" idx="0"/>
            </p:cNvCxnSpPr>
            <p:nvPr/>
          </p:nvCxnSpPr>
          <p:spPr>
            <a:xfrm flipV="1">
              <a:off x="4347751" y="3281048"/>
              <a:ext cx="98999" cy="987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4" name="直線接點 263">
              <a:extLst>
                <a:ext uri="{FF2B5EF4-FFF2-40B4-BE49-F238E27FC236}">
                  <a16:creationId xmlns:a16="http://schemas.microsoft.com/office/drawing/2014/main" id="{C48CA74B-2DCF-D443-B743-2E116A9E687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72472" y="3286080"/>
              <a:ext cx="98999" cy="987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5" name="直線接點 264">
              <a:extLst>
                <a:ext uri="{FF2B5EF4-FFF2-40B4-BE49-F238E27FC236}">
                  <a16:creationId xmlns:a16="http://schemas.microsoft.com/office/drawing/2014/main" id="{4590B991-A2A7-3941-B831-FEDF121803F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20974" y="3281048"/>
              <a:ext cx="98999" cy="987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6" name="直線接點 265">
              <a:extLst>
                <a:ext uri="{FF2B5EF4-FFF2-40B4-BE49-F238E27FC236}">
                  <a16:creationId xmlns:a16="http://schemas.microsoft.com/office/drawing/2014/main" id="{3A5EE95D-0F3F-3445-BCEC-03EF9D9CCFAB}"/>
                </a:ext>
              </a:extLst>
            </p:cNvPr>
            <p:cNvCxnSpPr>
              <a:cxnSpLocks/>
              <a:stCxn id="256" idx="4"/>
              <a:endCxn id="256" idx="5"/>
            </p:cNvCxnSpPr>
            <p:nvPr/>
          </p:nvCxnSpPr>
          <p:spPr>
            <a:xfrm flipV="1">
              <a:off x="4496251" y="3429199"/>
              <a:ext cx="99000" cy="9876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7" name="直線接點 266">
              <a:extLst>
                <a:ext uri="{FF2B5EF4-FFF2-40B4-BE49-F238E27FC236}">
                  <a16:creationId xmlns:a16="http://schemas.microsoft.com/office/drawing/2014/main" id="{A8656FBF-B63A-CF48-900F-D5F60E79F6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94196" y="3358802"/>
              <a:ext cx="99000" cy="9876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8" name="直線接點 267">
              <a:extLst>
                <a:ext uri="{FF2B5EF4-FFF2-40B4-BE49-F238E27FC236}">
                  <a16:creationId xmlns:a16="http://schemas.microsoft.com/office/drawing/2014/main" id="{0F1B431B-6DE1-9242-A9D7-4805F60A91F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94196" y="3506952"/>
              <a:ext cx="99000" cy="9876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69" name="立方體 268">
              <a:extLst>
                <a:ext uri="{FF2B5EF4-FFF2-40B4-BE49-F238E27FC236}">
                  <a16:creationId xmlns:a16="http://schemas.microsoft.com/office/drawing/2014/main" id="{317F11A3-1E48-DB4C-9531-CBA592716790}"/>
                </a:ext>
              </a:extLst>
            </p:cNvPr>
            <p:cNvSpPr/>
            <p:nvPr/>
          </p:nvSpPr>
          <p:spPr>
            <a:xfrm>
              <a:off x="4199251" y="4865006"/>
              <a:ext cx="396000" cy="395069"/>
            </a:xfrm>
            <a:prstGeom prst="cub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zh-TW" altLang="en-US"/>
            </a:p>
          </p:txBody>
        </p:sp>
        <p:cxnSp>
          <p:nvCxnSpPr>
            <p:cNvPr id="270" name="直線接點 269">
              <a:extLst>
                <a:ext uri="{FF2B5EF4-FFF2-40B4-BE49-F238E27FC236}">
                  <a16:creationId xmlns:a16="http://schemas.microsoft.com/office/drawing/2014/main" id="{EF9DE5DF-B1AD-7444-8337-054E39F9F4A0}"/>
                </a:ext>
              </a:extLst>
            </p:cNvPr>
            <p:cNvCxnSpPr>
              <a:cxnSpLocks/>
            </p:cNvCxnSpPr>
            <p:nvPr/>
          </p:nvCxnSpPr>
          <p:spPr>
            <a:xfrm>
              <a:off x="4199251" y="5038874"/>
              <a:ext cx="297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1" name="直線接點 270">
              <a:extLst>
                <a:ext uri="{FF2B5EF4-FFF2-40B4-BE49-F238E27FC236}">
                  <a16:creationId xmlns:a16="http://schemas.microsoft.com/office/drawing/2014/main" id="{AD52EBBB-25CA-F644-99D9-B2D3B3EA0E74}"/>
                </a:ext>
              </a:extLst>
            </p:cNvPr>
            <p:cNvCxnSpPr>
              <a:cxnSpLocks/>
            </p:cNvCxnSpPr>
            <p:nvPr/>
          </p:nvCxnSpPr>
          <p:spPr>
            <a:xfrm>
              <a:off x="4199251" y="5111924"/>
              <a:ext cx="297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2" name="直線接點 271">
              <a:extLst>
                <a:ext uri="{FF2B5EF4-FFF2-40B4-BE49-F238E27FC236}">
                  <a16:creationId xmlns:a16="http://schemas.microsoft.com/office/drawing/2014/main" id="{B038BA06-B029-0740-B28B-D3DB6D304821}"/>
                </a:ext>
              </a:extLst>
            </p:cNvPr>
            <p:cNvCxnSpPr>
              <a:cxnSpLocks/>
            </p:cNvCxnSpPr>
            <p:nvPr/>
          </p:nvCxnSpPr>
          <p:spPr>
            <a:xfrm>
              <a:off x="4199251" y="5184975"/>
              <a:ext cx="297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3" name="直線接點 272">
              <a:extLst>
                <a:ext uri="{FF2B5EF4-FFF2-40B4-BE49-F238E27FC236}">
                  <a16:creationId xmlns:a16="http://schemas.microsoft.com/office/drawing/2014/main" id="{FD55583D-A920-3B42-A107-9FBE8C9F3E3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272822" y="5112856"/>
              <a:ext cx="296302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4" name="直線接點 273">
              <a:extLst>
                <a:ext uri="{FF2B5EF4-FFF2-40B4-BE49-F238E27FC236}">
                  <a16:creationId xmlns:a16="http://schemas.microsoft.com/office/drawing/2014/main" id="{BBB45C5B-9297-2440-A577-350EED29F73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199599" y="5112856"/>
              <a:ext cx="296302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5" name="直線接點 274">
              <a:extLst>
                <a:ext uri="{FF2B5EF4-FFF2-40B4-BE49-F238E27FC236}">
                  <a16:creationId xmlns:a16="http://schemas.microsoft.com/office/drawing/2014/main" id="{86D4D1F8-9815-134E-BA0C-1B2C0E8C425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126377" y="5112856"/>
              <a:ext cx="296302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6" name="直線接點 275">
              <a:extLst>
                <a:ext uri="{FF2B5EF4-FFF2-40B4-BE49-F238E27FC236}">
                  <a16:creationId xmlns:a16="http://schemas.microsoft.com/office/drawing/2014/main" id="{03E91F3B-7E68-6346-8BD5-86B206014A3E}"/>
                </a:ext>
              </a:extLst>
            </p:cNvPr>
            <p:cNvCxnSpPr>
              <a:cxnSpLocks/>
              <a:stCxn id="269" idx="1"/>
              <a:endCxn id="269" idx="0"/>
            </p:cNvCxnSpPr>
            <p:nvPr/>
          </p:nvCxnSpPr>
          <p:spPr>
            <a:xfrm flipV="1">
              <a:off x="4347751" y="4865006"/>
              <a:ext cx="98999" cy="987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7" name="直線接點 276">
              <a:extLst>
                <a:ext uri="{FF2B5EF4-FFF2-40B4-BE49-F238E27FC236}">
                  <a16:creationId xmlns:a16="http://schemas.microsoft.com/office/drawing/2014/main" id="{1C626AA3-BA33-C64D-A961-A694961A2A1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72472" y="4870038"/>
              <a:ext cx="98999" cy="987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8" name="直線接點 277">
              <a:extLst>
                <a:ext uri="{FF2B5EF4-FFF2-40B4-BE49-F238E27FC236}">
                  <a16:creationId xmlns:a16="http://schemas.microsoft.com/office/drawing/2014/main" id="{430698C6-66EC-F44E-ACC8-D6079B4D836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20974" y="4865006"/>
              <a:ext cx="98999" cy="987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9" name="直線接點 278">
              <a:extLst>
                <a:ext uri="{FF2B5EF4-FFF2-40B4-BE49-F238E27FC236}">
                  <a16:creationId xmlns:a16="http://schemas.microsoft.com/office/drawing/2014/main" id="{A656EA79-E986-A341-A5B5-0C5FDFFF833E}"/>
                </a:ext>
              </a:extLst>
            </p:cNvPr>
            <p:cNvCxnSpPr>
              <a:cxnSpLocks/>
              <a:stCxn id="269" idx="4"/>
              <a:endCxn id="269" idx="5"/>
            </p:cNvCxnSpPr>
            <p:nvPr/>
          </p:nvCxnSpPr>
          <p:spPr>
            <a:xfrm flipV="1">
              <a:off x="4496251" y="5013157"/>
              <a:ext cx="99000" cy="9876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0" name="直線接點 279">
              <a:extLst>
                <a:ext uri="{FF2B5EF4-FFF2-40B4-BE49-F238E27FC236}">
                  <a16:creationId xmlns:a16="http://schemas.microsoft.com/office/drawing/2014/main" id="{5CFAF6DA-5EFD-CC49-BC8F-9FE0E694CD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94196" y="4942760"/>
              <a:ext cx="99000" cy="9876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1" name="直線接點 280">
              <a:extLst>
                <a:ext uri="{FF2B5EF4-FFF2-40B4-BE49-F238E27FC236}">
                  <a16:creationId xmlns:a16="http://schemas.microsoft.com/office/drawing/2014/main" id="{6B74B60B-9CB2-D64E-8B20-3B94614A796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94196" y="5090910"/>
              <a:ext cx="99000" cy="9876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2" name="直線箭頭接點 141">
              <a:extLst>
                <a:ext uri="{FF2B5EF4-FFF2-40B4-BE49-F238E27FC236}">
                  <a16:creationId xmlns:a16="http://schemas.microsoft.com/office/drawing/2014/main" id="{EDED7953-96E0-0D40-AA1A-74B34B83C64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14663" y="1983431"/>
              <a:ext cx="3738" cy="15209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3" name="直線箭頭接點 147">
              <a:extLst>
                <a:ext uri="{FF2B5EF4-FFF2-40B4-BE49-F238E27FC236}">
                  <a16:creationId xmlns:a16="http://schemas.microsoft.com/office/drawing/2014/main" id="{374143AB-494D-A544-8B10-05CE6036BBC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06861" y="1447162"/>
              <a:ext cx="2330" cy="19065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4" name="直線箭頭接點 149">
              <a:extLst>
                <a:ext uri="{FF2B5EF4-FFF2-40B4-BE49-F238E27FC236}">
                  <a16:creationId xmlns:a16="http://schemas.microsoft.com/office/drawing/2014/main" id="{F0A1583D-19C5-7547-BDED-3ADC5C77DE86}"/>
                </a:ext>
              </a:extLst>
            </p:cNvPr>
            <p:cNvCxnSpPr>
              <a:cxnSpLocks/>
            </p:cNvCxnSpPr>
            <p:nvPr/>
          </p:nvCxnSpPr>
          <p:spPr>
            <a:xfrm>
              <a:off x="2800631" y="2045239"/>
              <a:ext cx="442" cy="11343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5" name="直線箭頭接點 151">
              <a:extLst>
                <a:ext uri="{FF2B5EF4-FFF2-40B4-BE49-F238E27FC236}">
                  <a16:creationId xmlns:a16="http://schemas.microsoft.com/office/drawing/2014/main" id="{57009A8D-A35F-5D4B-B660-C1702CFB442B}"/>
                </a:ext>
              </a:extLst>
            </p:cNvPr>
            <p:cNvCxnSpPr>
              <a:cxnSpLocks/>
            </p:cNvCxnSpPr>
            <p:nvPr/>
          </p:nvCxnSpPr>
          <p:spPr>
            <a:xfrm>
              <a:off x="2793652" y="2371516"/>
              <a:ext cx="1634" cy="15176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6" name="直線箭頭接點 153">
              <a:extLst>
                <a:ext uri="{FF2B5EF4-FFF2-40B4-BE49-F238E27FC236}">
                  <a16:creationId xmlns:a16="http://schemas.microsoft.com/office/drawing/2014/main" id="{8581045C-2142-074E-9876-11B21331CFC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83711" y="2906076"/>
              <a:ext cx="124" cy="16700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7" name="直線箭頭接點 155">
              <a:extLst>
                <a:ext uri="{FF2B5EF4-FFF2-40B4-BE49-F238E27FC236}">
                  <a16:creationId xmlns:a16="http://schemas.microsoft.com/office/drawing/2014/main" id="{88C0A15A-72BB-AA4B-A10D-89B7E3A5EFA9}"/>
                </a:ext>
              </a:extLst>
            </p:cNvPr>
            <p:cNvCxnSpPr>
              <a:cxnSpLocks/>
            </p:cNvCxnSpPr>
            <p:nvPr/>
          </p:nvCxnSpPr>
          <p:spPr>
            <a:xfrm>
              <a:off x="2760562" y="3906456"/>
              <a:ext cx="2648" cy="20402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8" name="直線箭頭接點 157">
              <a:extLst>
                <a:ext uri="{FF2B5EF4-FFF2-40B4-BE49-F238E27FC236}">
                  <a16:creationId xmlns:a16="http://schemas.microsoft.com/office/drawing/2014/main" id="{F1D7E05F-A6A7-2946-80C2-F5EDD94A2F97}"/>
                </a:ext>
              </a:extLst>
            </p:cNvPr>
            <p:cNvCxnSpPr>
              <a:cxnSpLocks/>
            </p:cNvCxnSpPr>
            <p:nvPr/>
          </p:nvCxnSpPr>
          <p:spPr>
            <a:xfrm>
              <a:off x="2757042" y="4521882"/>
              <a:ext cx="2648" cy="20402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9" name="肘形接點 119">
              <a:extLst>
                <a:ext uri="{FF2B5EF4-FFF2-40B4-BE49-F238E27FC236}">
                  <a16:creationId xmlns:a16="http://schemas.microsoft.com/office/drawing/2014/main" id="{E37874A0-891F-2640-BB37-4FD2B00E0105}"/>
                </a:ext>
              </a:extLst>
            </p:cNvPr>
            <p:cNvCxnSpPr>
              <a:cxnSpLocks/>
              <a:endCxn id="202" idx="1"/>
            </p:cNvCxnSpPr>
            <p:nvPr/>
          </p:nvCxnSpPr>
          <p:spPr>
            <a:xfrm rot="16200000" flipV="1">
              <a:off x="1872464" y="3693206"/>
              <a:ext cx="1098740" cy="670423"/>
            </a:xfrm>
            <a:prstGeom prst="bentConnector4">
              <a:avLst>
                <a:gd name="adj1" fmla="val -885"/>
                <a:gd name="adj2" fmla="val 149636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0" name="直線箭頭接點 166">
              <a:extLst>
                <a:ext uri="{FF2B5EF4-FFF2-40B4-BE49-F238E27FC236}">
                  <a16:creationId xmlns:a16="http://schemas.microsoft.com/office/drawing/2014/main" id="{461AF101-2DE9-B546-B342-F5C354523D9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06861" y="5388303"/>
              <a:ext cx="1165" cy="17912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1" name="直線箭頭接點 168">
              <a:extLst>
                <a:ext uri="{FF2B5EF4-FFF2-40B4-BE49-F238E27FC236}">
                  <a16:creationId xmlns:a16="http://schemas.microsoft.com/office/drawing/2014/main" id="{3EDD5F88-2948-2C4E-B5BC-A71AB9685A6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13999" y="5965235"/>
              <a:ext cx="1165" cy="17912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2" name="直線箭頭接點 170">
              <a:extLst>
                <a:ext uri="{FF2B5EF4-FFF2-40B4-BE49-F238E27FC236}">
                  <a16:creationId xmlns:a16="http://schemas.microsoft.com/office/drawing/2014/main" id="{AB1554F2-B100-8E40-B647-7B57D03DC785}"/>
                </a:ext>
              </a:extLst>
            </p:cNvPr>
            <p:cNvCxnSpPr>
              <a:cxnSpLocks/>
              <a:endCxn id="188" idx="3"/>
            </p:cNvCxnSpPr>
            <p:nvPr/>
          </p:nvCxnSpPr>
          <p:spPr>
            <a:xfrm flipH="1" flipV="1">
              <a:off x="3539321" y="2257031"/>
              <a:ext cx="627565" cy="58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3" name="直線箭頭接點 173">
              <a:extLst>
                <a:ext uri="{FF2B5EF4-FFF2-40B4-BE49-F238E27FC236}">
                  <a16:creationId xmlns:a16="http://schemas.microsoft.com/office/drawing/2014/main" id="{92EFBEB0-A06F-7A4D-9D95-892F628FD2C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80461" y="2260652"/>
              <a:ext cx="91295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4" name="直線箭頭接點 176">
              <a:extLst>
                <a:ext uri="{FF2B5EF4-FFF2-40B4-BE49-F238E27FC236}">
                  <a16:creationId xmlns:a16="http://schemas.microsoft.com/office/drawing/2014/main" id="{30939953-8F2F-1147-BDC8-DFBAAB46450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53217" y="3490913"/>
              <a:ext cx="627565" cy="58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5" name="直線箭頭接點 177">
              <a:extLst>
                <a:ext uri="{FF2B5EF4-FFF2-40B4-BE49-F238E27FC236}">
                  <a16:creationId xmlns:a16="http://schemas.microsoft.com/office/drawing/2014/main" id="{3395C03A-2E2B-1846-80AA-C1F7658EDF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94357" y="3494534"/>
              <a:ext cx="91295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6" name="直線箭頭接點 178">
              <a:extLst>
                <a:ext uri="{FF2B5EF4-FFF2-40B4-BE49-F238E27FC236}">
                  <a16:creationId xmlns:a16="http://schemas.microsoft.com/office/drawing/2014/main" id="{A239EB66-ACED-7044-906C-C373D2FAA56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39322" y="5049839"/>
              <a:ext cx="656501" cy="251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7" name="直線箭頭接點 179">
              <a:extLst>
                <a:ext uri="{FF2B5EF4-FFF2-40B4-BE49-F238E27FC236}">
                  <a16:creationId xmlns:a16="http://schemas.microsoft.com/office/drawing/2014/main" id="{66B96A3B-FBFF-3A46-B04D-81486630E95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80461" y="5053460"/>
              <a:ext cx="91295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98" name="文字方塊 128">
              <a:extLst>
                <a:ext uri="{FF2B5EF4-FFF2-40B4-BE49-F238E27FC236}">
                  <a16:creationId xmlns:a16="http://schemas.microsoft.com/office/drawing/2014/main" id="{39DCC395-B277-CD4A-B573-75C19688C8EE}"/>
                </a:ext>
              </a:extLst>
            </p:cNvPr>
            <p:cNvSpPr txBox="1"/>
            <p:nvPr/>
          </p:nvSpPr>
          <p:spPr>
            <a:xfrm>
              <a:off x="2183989" y="978434"/>
              <a:ext cx="1301959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kumimoji="1" lang="en-US" altLang="zh-TW" sz="1050" dirty="0"/>
                <a:t>Plaintext(128 bits)</a:t>
              </a:r>
            </a:p>
          </p:txBody>
        </p:sp>
        <p:sp>
          <p:nvSpPr>
            <p:cNvPr id="299" name="文字方塊 129">
              <a:extLst>
                <a:ext uri="{FF2B5EF4-FFF2-40B4-BE49-F238E27FC236}">
                  <a16:creationId xmlns:a16="http://schemas.microsoft.com/office/drawing/2014/main" id="{E5125AA1-A34D-C040-B29E-9049534DE096}"/>
                </a:ext>
              </a:extLst>
            </p:cNvPr>
            <p:cNvSpPr txBox="1"/>
            <p:nvPr/>
          </p:nvSpPr>
          <p:spPr>
            <a:xfrm>
              <a:off x="5184261" y="978434"/>
              <a:ext cx="1383712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kumimoji="1" lang="en-US" altLang="zh-TW" sz="1050" dirty="0"/>
                <a:t>Secret key(128 bits)</a:t>
              </a:r>
              <a:endParaRPr kumimoji="1" lang="zh-TW" altLang="en-US" sz="1050" dirty="0"/>
            </a:p>
          </p:txBody>
        </p:sp>
        <p:sp>
          <p:nvSpPr>
            <p:cNvPr id="300" name="文字方塊 130">
              <a:extLst>
                <a:ext uri="{FF2B5EF4-FFF2-40B4-BE49-F238E27FC236}">
                  <a16:creationId xmlns:a16="http://schemas.microsoft.com/office/drawing/2014/main" id="{28B3A7B5-C9D7-4D47-8ECE-55902A3C2390}"/>
                </a:ext>
              </a:extLst>
            </p:cNvPr>
            <p:cNvSpPr txBox="1"/>
            <p:nvPr/>
          </p:nvSpPr>
          <p:spPr>
            <a:xfrm>
              <a:off x="1325900" y="1727382"/>
              <a:ext cx="1301959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kumimoji="1" lang="en-US" altLang="zh-TW" sz="1050" dirty="0"/>
                <a:t>State array (4*4*8)</a:t>
              </a:r>
              <a:endParaRPr kumimoji="1" lang="zh-TW" altLang="en-US" sz="1050" dirty="0"/>
            </a:p>
          </p:txBody>
        </p:sp>
        <p:sp>
          <p:nvSpPr>
            <p:cNvPr id="301" name="文字方塊 131">
              <a:extLst>
                <a:ext uri="{FF2B5EF4-FFF2-40B4-BE49-F238E27FC236}">
                  <a16:creationId xmlns:a16="http://schemas.microsoft.com/office/drawing/2014/main" id="{EE305066-3C0C-C84F-ABAA-69C3C85FFECC}"/>
                </a:ext>
              </a:extLst>
            </p:cNvPr>
            <p:cNvSpPr txBox="1"/>
            <p:nvPr/>
          </p:nvSpPr>
          <p:spPr>
            <a:xfrm>
              <a:off x="1287236" y="2625041"/>
              <a:ext cx="1301959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kumimoji="1" lang="en-US" altLang="zh-TW" sz="1050" dirty="0"/>
                <a:t>State array (4*4*8)</a:t>
              </a:r>
              <a:endParaRPr kumimoji="1" lang="zh-TW" altLang="en-US" sz="1050" dirty="0"/>
            </a:p>
          </p:txBody>
        </p:sp>
        <p:sp>
          <p:nvSpPr>
            <p:cNvPr id="302" name="文字方塊 132">
              <a:extLst>
                <a:ext uri="{FF2B5EF4-FFF2-40B4-BE49-F238E27FC236}">
                  <a16:creationId xmlns:a16="http://schemas.microsoft.com/office/drawing/2014/main" id="{6EDDECD9-50AB-3F48-B57B-B3760C5E9545}"/>
                </a:ext>
              </a:extLst>
            </p:cNvPr>
            <p:cNvSpPr txBox="1"/>
            <p:nvPr/>
          </p:nvSpPr>
          <p:spPr>
            <a:xfrm>
              <a:off x="1323231" y="5671115"/>
              <a:ext cx="1301959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kumimoji="1" lang="en-US" altLang="zh-TW" sz="1050" dirty="0"/>
                <a:t>State array (4*4*8)</a:t>
              </a:r>
              <a:endParaRPr kumimoji="1" lang="zh-TW" altLang="en-US" sz="1050" dirty="0"/>
            </a:p>
          </p:txBody>
        </p:sp>
        <p:sp>
          <p:nvSpPr>
            <p:cNvPr id="303" name="文字方塊 133">
              <a:extLst>
                <a:ext uri="{FF2B5EF4-FFF2-40B4-BE49-F238E27FC236}">
                  <a16:creationId xmlns:a16="http://schemas.microsoft.com/office/drawing/2014/main" id="{335EC670-2A34-F74D-BBE9-95CB8A3E2E23}"/>
                </a:ext>
              </a:extLst>
            </p:cNvPr>
            <p:cNvSpPr txBox="1"/>
            <p:nvPr/>
          </p:nvSpPr>
          <p:spPr>
            <a:xfrm>
              <a:off x="2114929" y="6406834"/>
              <a:ext cx="1398140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kumimoji="1" lang="en-US" altLang="zh-TW" sz="1050" dirty="0"/>
                <a:t>Ciphertext(128 bits)</a:t>
              </a:r>
            </a:p>
          </p:txBody>
        </p:sp>
        <p:sp>
          <p:nvSpPr>
            <p:cNvPr id="304" name="文字方塊 134">
              <a:extLst>
                <a:ext uri="{FF2B5EF4-FFF2-40B4-BE49-F238E27FC236}">
                  <a16:creationId xmlns:a16="http://schemas.microsoft.com/office/drawing/2014/main" id="{C3A56D9F-FADD-8E40-B400-4E5B6DEF9085}"/>
                </a:ext>
              </a:extLst>
            </p:cNvPr>
            <p:cNvSpPr txBox="1"/>
            <p:nvPr/>
          </p:nvSpPr>
          <p:spPr>
            <a:xfrm>
              <a:off x="6202226" y="1656381"/>
              <a:ext cx="2513830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kumimoji="1" lang="en-US" altLang="zh-TW" sz="1050" dirty="0"/>
                <a:t>State array (size depends on AES type)</a:t>
              </a:r>
              <a:endParaRPr kumimoji="1" lang="zh-TW" altLang="en-US" sz="1050" dirty="0"/>
            </a:p>
          </p:txBody>
        </p:sp>
        <p:sp>
          <p:nvSpPr>
            <p:cNvPr id="305" name="文字方塊 135">
              <a:extLst>
                <a:ext uri="{FF2B5EF4-FFF2-40B4-BE49-F238E27FC236}">
                  <a16:creationId xmlns:a16="http://schemas.microsoft.com/office/drawing/2014/main" id="{34F024B0-9299-B04F-97A4-75048B81A1CA}"/>
                </a:ext>
              </a:extLst>
            </p:cNvPr>
            <p:cNvSpPr txBox="1"/>
            <p:nvPr/>
          </p:nvSpPr>
          <p:spPr>
            <a:xfrm>
              <a:off x="3787440" y="2516934"/>
              <a:ext cx="1452642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kumimoji="1" lang="en-US" altLang="zh-TW" sz="1050" dirty="0"/>
                <a:t>1</a:t>
              </a:r>
              <a:r>
                <a:rPr kumimoji="1" lang="en-US" altLang="zh-TW" sz="1050" baseline="30000" dirty="0"/>
                <a:t>th</a:t>
              </a:r>
              <a:r>
                <a:rPr kumimoji="1" lang="en-US" altLang="zh-TW" sz="1050" dirty="0"/>
                <a:t> Round key(4*4*8)</a:t>
              </a:r>
              <a:endParaRPr kumimoji="1" lang="zh-TW" altLang="en-US" sz="1050" dirty="0"/>
            </a:p>
          </p:txBody>
        </p:sp>
        <p:sp>
          <p:nvSpPr>
            <p:cNvPr id="306" name="文字方塊 136">
              <a:extLst>
                <a:ext uri="{FF2B5EF4-FFF2-40B4-BE49-F238E27FC236}">
                  <a16:creationId xmlns:a16="http://schemas.microsoft.com/office/drawing/2014/main" id="{D69ABC21-FB49-4141-AE6C-F219A9D311B4}"/>
                </a:ext>
              </a:extLst>
            </p:cNvPr>
            <p:cNvSpPr txBox="1"/>
            <p:nvPr/>
          </p:nvSpPr>
          <p:spPr>
            <a:xfrm>
              <a:off x="3782682" y="3764656"/>
              <a:ext cx="1378904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kumimoji="1" lang="en-US" altLang="zh-TW" sz="1050" dirty="0"/>
                <a:t>i</a:t>
              </a:r>
              <a:r>
                <a:rPr kumimoji="1" lang="en-US" altLang="zh-TW" sz="1050" baseline="30000" dirty="0"/>
                <a:t>th</a:t>
              </a:r>
              <a:r>
                <a:rPr kumimoji="1" lang="en-US" altLang="zh-TW" sz="1050" dirty="0"/>
                <a:t> Round key(4*4*8)</a:t>
              </a:r>
              <a:endParaRPr kumimoji="1" lang="zh-TW" altLang="en-US" sz="1050" dirty="0"/>
            </a:p>
          </p:txBody>
        </p:sp>
        <p:sp>
          <p:nvSpPr>
            <p:cNvPr id="307" name="文字方塊 137">
              <a:extLst>
                <a:ext uri="{FF2B5EF4-FFF2-40B4-BE49-F238E27FC236}">
                  <a16:creationId xmlns:a16="http://schemas.microsoft.com/office/drawing/2014/main" id="{735FB017-8C48-024F-BEE5-52F30D0C13EE}"/>
                </a:ext>
              </a:extLst>
            </p:cNvPr>
            <p:cNvSpPr txBox="1"/>
            <p:nvPr/>
          </p:nvSpPr>
          <p:spPr>
            <a:xfrm>
              <a:off x="3789551" y="5374130"/>
              <a:ext cx="1468672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kumimoji="1" lang="en-US" altLang="zh-TW" sz="1050" dirty="0"/>
                <a:t>N</a:t>
              </a:r>
              <a:r>
                <a:rPr kumimoji="1" lang="en-US" altLang="zh-TW" sz="1050" baseline="30000" dirty="0"/>
                <a:t>th</a:t>
              </a:r>
              <a:r>
                <a:rPr kumimoji="1" lang="en-US" altLang="zh-TW" sz="1050" dirty="0"/>
                <a:t> Round key(4*4*8)</a:t>
              </a:r>
              <a:endParaRPr kumimoji="1" lang="zh-TW" altLang="en-US" sz="1050" dirty="0"/>
            </a:p>
          </p:txBody>
        </p:sp>
        <p:sp>
          <p:nvSpPr>
            <p:cNvPr id="308" name="圓角矩形 111">
              <a:extLst>
                <a:ext uri="{FF2B5EF4-FFF2-40B4-BE49-F238E27FC236}">
                  <a16:creationId xmlns:a16="http://schemas.microsoft.com/office/drawing/2014/main" id="{A1033A3F-CDC8-234F-9F7D-273A4C978DAE}"/>
                </a:ext>
              </a:extLst>
            </p:cNvPr>
            <p:cNvSpPr/>
            <p:nvPr/>
          </p:nvSpPr>
          <p:spPr>
            <a:xfrm>
              <a:off x="5495468" y="2125794"/>
              <a:ext cx="914400" cy="3134281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kumimoji="1" lang="en-US" altLang="zh-TW" sz="1050" dirty="0"/>
                <a:t>Key</a:t>
              </a:r>
            </a:p>
            <a:p>
              <a:pPr algn="ctr"/>
              <a:r>
                <a:rPr kumimoji="1" lang="en-US" altLang="zh-TW" sz="1050" dirty="0"/>
                <a:t>Expansion</a:t>
              </a:r>
              <a:endParaRPr kumimoji="1" lang="zh-TW" altLang="en-US" sz="1050" dirty="0"/>
            </a:p>
          </p:txBody>
        </p:sp>
      </p:grpSp>
      <p:pic>
        <p:nvPicPr>
          <p:cNvPr id="173" name="table">
            <a:extLst>
              <a:ext uri="{FF2B5EF4-FFF2-40B4-BE49-F238E27FC236}">
                <a16:creationId xmlns:a16="http://schemas.microsoft.com/office/drawing/2014/main" id="{ABBF47C6-07F9-4A51-AC9C-379B7408BC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9284" y="1185656"/>
            <a:ext cx="2082800" cy="217947"/>
          </a:xfrm>
          <a:prstGeom prst="rect">
            <a:avLst/>
          </a:prstGeom>
        </p:spPr>
      </p:pic>
      <p:pic>
        <p:nvPicPr>
          <p:cNvPr id="174" name="table">
            <a:extLst>
              <a:ext uri="{FF2B5EF4-FFF2-40B4-BE49-F238E27FC236}">
                <a16:creationId xmlns:a16="http://schemas.microsoft.com/office/drawing/2014/main" id="{5B3B6041-2589-4E5E-BDE9-6D8E7B25B1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7406" y="6100766"/>
            <a:ext cx="2082800" cy="21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33659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>
            <a:extLst>
              <a:ext uri="{FF2B5EF4-FFF2-40B4-BE49-F238E27FC236}">
                <a16:creationId xmlns:a16="http://schemas.microsoft.com/office/drawing/2014/main" id="{85873771-303A-0A37-9769-8A5DE96D071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4" name="组合 53"/>
          <p:cNvGrpSpPr/>
          <p:nvPr/>
        </p:nvGrpSpPr>
        <p:grpSpPr>
          <a:xfrm>
            <a:off x="568443" y="319365"/>
            <a:ext cx="1972004" cy="400110"/>
            <a:chOff x="568442" y="319364"/>
            <a:chExt cx="1972004" cy="400111"/>
          </a:xfrm>
        </p:grpSpPr>
        <p:sp>
          <p:nvSpPr>
            <p:cNvPr id="55" name="文本框 23"/>
            <p:cNvSpPr txBox="1"/>
            <p:nvPr/>
          </p:nvSpPr>
          <p:spPr>
            <a:xfrm>
              <a:off x="665958" y="319364"/>
              <a:ext cx="1874488" cy="4001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n-ea"/>
                </a:rPr>
                <a:t>AES DC</a:t>
              </a:r>
              <a:r>
                <a:rPr lang="zh-TW" altLang="en-US" sz="20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n-ea"/>
                </a:rPr>
                <a:t> </a:t>
              </a:r>
              <a:r>
                <a:rPr lang="en-US" altLang="zh-TW" sz="20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n-ea"/>
                </a:rPr>
                <a:t>Result</a:t>
              </a:r>
            </a:p>
          </p:txBody>
        </p:sp>
        <p:sp>
          <p:nvSpPr>
            <p:cNvPr id="56" name="等腰三角形 55"/>
            <p:cNvSpPr/>
            <p:nvPr/>
          </p:nvSpPr>
          <p:spPr>
            <a:xfrm rot="16200000" flipH="1" flipV="1">
              <a:off x="492508" y="454911"/>
              <a:ext cx="304323" cy="152455"/>
            </a:xfrm>
            <a:prstGeom prst="triangle">
              <a:avLst/>
            </a:prstGeom>
            <a:solidFill>
              <a:schemeClr val="tx2"/>
            </a:soli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  <a:latin typeface="微软雅黑"/>
                <a:cs typeface="+mn-ea"/>
              </a:endParaRPr>
            </a:p>
          </p:txBody>
        </p:sp>
      </p:grpSp>
      <p:sp>
        <p:nvSpPr>
          <p:cNvPr id="65" name="文字方塊 64">
            <a:extLst>
              <a:ext uri="{FF2B5EF4-FFF2-40B4-BE49-F238E27FC236}">
                <a16:creationId xmlns:a16="http://schemas.microsoft.com/office/drawing/2014/main" id="{85A924CF-9D13-4415-8577-1B0B54F73FA2}"/>
              </a:ext>
            </a:extLst>
          </p:cNvPr>
          <p:cNvSpPr txBox="1"/>
          <p:nvPr/>
        </p:nvSpPr>
        <p:spPr>
          <a:xfrm>
            <a:off x="11760000" y="6488668"/>
            <a:ext cx="43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1636C65-4CA1-0788-F4FA-0189367D11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898" y="1038840"/>
            <a:ext cx="10080000" cy="1408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9EECFC4C-F92A-C701-043D-A4CB6108F9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898" y="3245982"/>
            <a:ext cx="10080000" cy="1518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FBC7118A-CE3C-901E-D5D4-9E7E72B3971D}"/>
              </a:ext>
            </a:extLst>
          </p:cNvPr>
          <p:cNvSpPr/>
          <p:nvPr/>
        </p:nvSpPr>
        <p:spPr>
          <a:xfrm>
            <a:off x="4479531" y="1660810"/>
            <a:ext cx="2219217" cy="360000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0000"/>
              </a:solidFill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662D63F5-94EE-9C33-DBBB-F2CA56CA93AF}"/>
              </a:ext>
            </a:extLst>
          </p:cNvPr>
          <p:cNvSpPr/>
          <p:nvPr/>
        </p:nvSpPr>
        <p:spPr>
          <a:xfrm>
            <a:off x="8643325" y="1923566"/>
            <a:ext cx="2219217" cy="36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0000"/>
              </a:solidFill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FF9120D-54AA-FAB7-6281-EE5A8B3A4997}"/>
              </a:ext>
            </a:extLst>
          </p:cNvPr>
          <p:cNvSpPr/>
          <p:nvPr/>
        </p:nvSpPr>
        <p:spPr>
          <a:xfrm>
            <a:off x="4870142" y="3931919"/>
            <a:ext cx="5570307" cy="360000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0000"/>
              </a:solidFill>
            </a:endParaRP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31C05047-8990-6088-3DC6-5DA48D0F72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898" y="4942111"/>
            <a:ext cx="10080000" cy="1418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C09970FD-F4F1-A93C-C81F-EC329F2312CD}"/>
              </a:ext>
            </a:extLst>
          </p:cNvPr>
          <p:cNvSpPr/>
          <p:nvPr/>
        </p:nvSpPr>
        <p:spPr>
          <a:xfrm>
            <a:off x="6242500" y="5824260"/>
            <a:ext cx="4677500" cy="36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0000"/>
              </a:solidFill>
            </a:endParaRPr>
          </a:p>
        </p:txBody>
      </p:sp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48C771BF-797F-82D5-E4AD-921261E42717}"/>
              </a:ext>
            </a:extLst>
          </p:cNvPr>
          <p:cNvCxnSpPr>
            <a:cxnSpLocks/>
            <a:stCxn id="2" idx="2"/>
            <a:endCxn id="4" idx="0"/>
          </p:cNvCxnSpPr>
          <p:nvPr/>
        </p:nvCxnSpPr>
        <p:spPr>
          <a:xfrm>
            <a:off x="5589140" y="2020810"/>
            <a:ext cx="2066156" cy="1911109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E221763B-0997-53D8-84A5-1AF7BDD8772A}"/>
              </a:ext>
            </a:extLst>
          </p:cNvPr>
          <p:cNvCxnSpPr>
            <a:cxnSpLocks/>
            <a:stCxn id="3" idx="2"/>
            <a:endCxn id="6" idx="0"/>
          </p:cNvCxnSpPr>
          <p:nvPr/>
        </p:nvCxnSpPr>
        <p:spPr>
          <a:xfrm flipH="1">
            <a:off x="8581250" y="2283566"/>
            <a:ext cx="1171684" cy="354069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>
            <a:extLst>
              <a:ext uri="{FF2B5EF4-FFF2-40B4-BE49-F238E27FC236}">
                <a16:creationId xmlns:a16="http://schemas.microsoft.com/office/drawing/2014/main" id="{711F0229-EFA3-51DF-150E-CE82184FBBFA}"/>
              </a:ext>
            </a:extLst>
          </p:cNvPr>
          <p:cNvSpPr/>
          <p:nvPr/>
        </p:nvSpPr>
        <p:spPr>
          <a:xfrm>
            <a:off x="720899" y="3931919"/>
            <a:ext cx="1080000" cy="360000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0000"/>
              </a:solidFill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2447EE09-3BF6-BFC8-22AD-D4A80A9F6BEE}"/>
              </a:ext>
            </a:extLst>
          </p:cNvPr>
          <p:cNvSpPr/>
          <p:nvPr/>
        </p:nvSpPr>
        <p:spPr>
          <a:xfrm>
            <a:off x="720898" y="5824260"/>
            <a:ext cx="1080000" cy="36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258177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29">
            <a:extLst>
              <a:ext uri="{FF2B5EF4-FFF2-40B4-BE49-F238E27FC236}">
                <a16:creationId xmlns:a16="http://schemas.microsoft.com/office/drawing/2014/main" id="{E3C1195E-6C7F-4C96-906A-6EDE75AE5BD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4" name="组合 53"/>
          <p:cNvGrpSpPr/>
          <p:nvPr/>
        </p:nvGrpSpPr>
        <p:grpSpPr>
          <a:xfrm>
            <a:off x="568443" y="319365"/>
            <a:ext cx="3164381" cy="400110"/>
            <a:chOff x="568442" y="319364"/>
            <a:chExt cx="3164381" cy="400111"/>
          </a:xfrm>
        </p:grpSpPr>
        <p:sp>
          <p:nvSpPr>
            <p:cNvPr id="55" name="文本框 23"/>
            <p:cNvSpPr txBox="1"/>
            <p:nvPr/>
          </p:nvSpPr>
          <p:spPr>
            <a:xfrm>
              <a:off x="665958" y="319364"/>
              <a:ext cx="3066865" cy="4001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0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n-ea"/>
                </a:rPr>
                <a:t>教育性晶片下線經驗</a:t>
              </a:r>
              <a:r>
                <a:rPr lang="en-US" altLang="zh-TW" sz="20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n-ea"/>
                </a:rPr>
                <a:t>-AES</a:t>
              </a:r>
              <a:endParaRPr lang="zh-CN" altLang="en-US" sz="20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</a:endParaRPr>
            </a:p>
          </p:txBody>
        </p:sp>
        <p:sp>
          <p:nvSpPr>
            <p:cNvPr id="56" name="等腰三角形 55"/>
            <p:cNvSpPr/>
            <p:nvPr/>
          </p:nvSpPr>
          <p:spPr>
            <a:xfrm rot="16200000" flipH="1" flipV="1">
              <a:off x="492508" y="454911"/>
              <a:ext cx="304323" cy="152455"/>
            </a:xfrm>
            <a:prstGeom prst="triangle">
              <a:avLst/>
            </a:prstGeom>
            <a:solidFill>
              <a:schemeClr val="tx2"/>
            </a:soli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  <a:latin typeface="微软雅黑"/>
                <a:cs typeface="+mn-ea"/>
              </a:endParaRPr>
            </a:p>
          </p:txBody>
        </p:sp>
      </p:grpSp>
      <p:sp>
        <p:nvSpPr>
          <p:cNvPr id="63" name="文本框 16">
            <a:extLst>
              <a:ext uri="{FF2B5EF4-FFF2-40B4-BE49-F238E27FC236}">
                <a16:creationId xmlns:a16="http://schemas.microsoft.com/office/drawing/2014/main" id="{B553B099-A829-4CFA-9F09-490B7E4C5D3B}"/>
              </a:ext>
            </a:extLst>
          </p:cNvPr>
          <p:cNvSpPr txBox="1"/>
          <p:nvPr/>
        </p:nvSpPr>
        <p:spPr>
          <a:xfrm>
            <a:off x="2429603" y="2308985"/>
            <a:ext cx="26548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n-US" altLang="zh-TW" sz="20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Look-up Functionality</a:t>
            </a:r>
            <a:endParaRPr kumimoji="1" lang="en-US" altLang="zh-TW" sz="2000" b="1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cxnSp>
        <p:nvCxnSpPr>
          <p:cNvPr id="64" name="直線接點 63">
            <a:extLst>
              <a:ext uri="{FF2B5EF4-FFF2-40B4-BE49-F238E27FC236}">
                <a16:creationId xmlns:a16="http://schemas.microsoft.com/office/drawing/2014/main" id="{3CB3B5F7-2A5B-43ED-82E3-DCB22D53870C}"/>
              </a:ext>
            </a:extLst>
          </p:cNvPr>
          <p:cNvCxnSpPr>
            <a:cxnSpLocks/>
          </p:cNvCxnSpPr>
          <p:nvPr/>
        </p:nvCxnSpPr>
        <p:spPr>
          <a:xfrm>
            <a:off x="1414891" y="2711156"/>
            <a:ext cx="4680000" cy="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文字方塊 64">
            <a:extLst>
              <a:ext uri="{FF2B5EF4-FFF2-40B4-BE49-F238E27FC236}">
                <a16:creationId xmlns:a16="http://schemas.microsoft.com/office/drawing/2014/main" id="{A9C0FE00-68C1-4993-AD19-BDE9BE6137BF}"/>
              </a:ext>
            </a:extLst>
          </p:cNvPr>
          <p:cNvSpPr txBox="1"/>
          <p:nvPr/>
        </p:nvSpPr>
        <p:spPr>
          <a:xfrm>
            <a:off x="1417151" y="2711275"/>
            <a:ext cx="4680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Direct Logical Mapping</a:t>
            </a:r>
          </a:p>
        </p:txBody>
      </p:sp>
      <p:sp>
        <p:nvSpPr>
          <p:cNvPr id="66" name="文本框 16">
            <a:extLst>
              <a:ext uri="{FF2B5EF4-FFF2-40B4-BE49-F238E27FC236}">
                <a16:creationId xmlns:a16="http://schemas.microsoft.com/office/drawing/2014/main" id="{1A41B023-8B74-46F2-AA5A-1C7B915A53E0}"/>
              </a:ext>
            </a:extLst>
          </p:cNvPr>
          <p:cNvSpPr txBox="1"/>
          <p:nvPr/>
        </p:nvSpPr>
        <p:spPr>
          <a:xfrm>
            <a:off x="6818701" y="2307941"/>
            <a:ext cx="468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altLang="zh-TW" sz="20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Composite Field Operation</a:t>
            </a:r>
            <a:endParaRPr kumimoji="1" lang="en-US" altLang="zh-TW" sz="2000" b="1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cxnSp>
        <p:nvCxnSpPr>
          <p:cNvPr id="67" name="直線接點 66">
            <a:extLst>
              <a:ext uri="{FF2B5EF4-FFF2-40B4-BE49-F238E27FC236}">
                <a16:creationId xmlns:a16="http://schemas.microsoft.com/office/drawing/2014/main" id="{2A44B28F-93A5-4AC0-AD22-EE34F29815A0}"/>
              </a:ext>
            </a:extLst>
          </p:cNvPr>
          <p:cNvCxnSpPr>
            <a:cxnSpLocks/>
          </p:cNvCxnSpPr>
          <p:nvPr/>
        </p:nvCxnSpPr>
        <p:spPr>
          <a:xfrm>
            <a:off x="6813308" y="2707031"/>
            <a:ext cx="4680000" cy="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文字方塊 67">
            <a:extLst>
              <a:ext uri="{FF2B5EF4-FFF2-40B4-BE49-F238E27FC236}">
                <a16:creationId xmlns:a16="http://schemas.microsoft.com/office/drawing/2014/main" id="{C7586910-4EA7-47AA-9F46-C444E8AC93DE}"/>
              </a:ext>
            </a:extLst>
          </p:cNvPr>
          <p:cNvSpPr txBox="1"/>
          <p:nvPr/>
        </p:nvSpPr>
        <p:spPr>
          <a:xfrm>
            <a:off x="6817830" y="2710120"/>
            <a:ext cx="4680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Multiplicative 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I</a:t>
            </a:r>
            <a:r>
              <a:rPr lang="en-US" altLang="zh-CN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nverse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+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Affine 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T</a:t>
            </a:r>
            <a:r>
              <a:rPr lang="en-US" altLang="zh-CN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ransformation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  <a:endParaRPr lang="en-US" altLang="zh-CN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grpSp>
        <p:nvGrpSpPr>
          <p:cNvPr id="69" name="群組 68">
            <a:extLst>
              <a:ext uri="{FF2B5EF4-FFF2-40B4-BE49-F238E27FC236}">
                <a16:creationId xmlns:a16="http://schemas.microsoft.com/office/drawing/2014/main" id="{2E87A7FB-5125-4067-B406-ED934D5DD7AA}"/>
              </a:ext>
            </a:extLst>
          </p:cNvPr>
          <p:cNvGrpSpPr/>
          <p:nvPr/>
        </p:nvGrpSpPr>
        <p:grpSpPr>
          <a:xfrm>
            <a:off x="1433544" y="1793284"/>
            <a:ext cx="1080000" cy="900000"/>
            <a:chOff x="2322686" y="3178324"/>
            <a:chExt cx="1080000" cy="900000"/>
          </a:xfrm>
        </p:grpSpPr>
        <p:pic>
          <p:nvPicPr>
            <p:cNvPr id="70" name="圖片 69">
              <a:extLst>
                <a:ext uri="{FF2B5EF4-FFF2-40B4-BE49-F238E27FC236}">
                  <a16:creationId xmlns:a16="http://schemas.microsoft.com/office/drawing/2014/main" id="{A77EFDD7-13B7-4B79-A505-55CCBF18E63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22686" y="3178324"/>
              <a:ext cx="720000" cy="720000"/>
            </a:xfrm>
            <a:prstGeom prst="rect">
              <a:avLst/>
            </a:prstGeom>
          </p:spPr>
        </p:pic>
        <p:pic>
          <p:nvPicPr>
            <p:cNvPr id="71" name="圖片 70">
              <a:extLst>
                <a:ext uri="{FF2B5EF4-FFF2-40B4-BE49-F238E27FC236}">
                  <a16:creationId xmlns:a16="http://schemas.microsoft.com/office/drawing/2014/main" id="{7619A2FD-2974-4127-AFD5-DFECEB8B7BC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42686" y="3718324"/>
              <a:ext cx="360000" cy="360000"/>
            </a:xfrm>
            <a:prstGeom prst="rect">
              <a:avLst/>
            </a:prstGeom>
          </p:spPr>
        </p:pic>
      </p:grpSp>
      <p:pic>
        <p:nvPicPr>
          <p:cNvPr id="72" name="圖片 71">
            <a:extLst>
              <a:ext uri="{FF2B5EF4-FFF2-40B4-BE49-F238E27FC236}">
                <a16:creationId xmlns:a16="http://schemas.microsoft.com/office/drawing/2014/main" id="{E337162A-4245-4C3D-8217-BD3DB232B5E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7118" y="1846159"/>
            <a:ext cx="720000" cy="720000"/>
          </a:xfrm>
          <a:prstGeom prst="rect">
            <a:avLst/>
          </a:prstGeom>
        </p:spPr>
      </p:pic>
      <p:grpSp>
        <p:nvGrpSpPr>
          <p:cNvPr id="73" name="群組 72">
            <a:extLst>
              <a:ext uri="{FF2B5EF4-FFF2-40B4-BE49-F238E27FC236}">
                <a16:creationId xmlns:a16="http://schemas.microsoft.com/office/drawing/2014/main" id="{CD555736-780A-4CF4-8F7F-3966EDE13D8E}"/>
              </a:ext>
            </a:extLst>
          </p:cNvPr>
          <p:cNvGrpSpPr/>
          <p:nvPr/>
        </p:nvGrpSpPr>
        <p:grpSpPr>
          <a:xfrm>
            <a:off x="2608514" y="4293747"/>
            <a:ext cx="6974972" cy="1115038"/>
            <a:chOff x="0" y="5818513"/>
            <a:chExt cx="6974972" cy="111503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矩形 73">
                  <a:extLst>
                    <a:ext uri="{FF2B5EF4-FFF2-40B4-BE49-F238E27FC236}">
                      <a16:creationId xmlns:a16="http://schemas.microsoft.com/office/drawing/2014/main" id="{4AE28E46-846A-4B82-9191-D90715FC4ACD}"/>
                    </a:ext>
                  </a:extLst>
                </p:cNvPr>
                <p:cNvSpPr/>
                <p:nvPr/>
              </p:nvSpPr>
              <p:spPr>
                <a:xfrm>
                  <a:off x="793072" y="6212993"/>
                  <a:ext cx="360000" cy="360000"/>
                </a:xfrm>
                <a:prstGeom prst="rect">
                  <a:avLst/>
                </a:prstGeom>
                <a:noFill/>
                <a:ln w="127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just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zh-TW" altLang="en-US" sz="1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</m:oMath>
                    </m:oMathPara>
                  </a14:m>
                  <a:endParaRPr lang="zh-TW" altLang="en-US" sz="1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43" name="矩形 242">
                  <a:extLst>
                    <a:ext uri="{FF2B5EF4-FFF2-40B4-BE49-F238E27FC236}">
                      <a16:creationId xmlns:a16="http://schemas.microsoft.com/office/drawing/2014/main" id="{FE966134-EFF4-4B03-9B90-4CA9D1B458C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3072" y="6212993"/>
                  <a:ext cx="360000" cy="360000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  <a:ln w="12700">
                  <a:solidFill>
                    <a:srgbClr val="000000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75" name="群組 74">
              <a:extLst>
                <a:ext uri="{FF2B5EF4-FFF2-40B4-BE49-F238E27FC236}">
                  <a16:creationId xmlns:a16="http://schemas.microsoft.com/office/drawing/2014/main" id="{6EEDFC83-B89A-4157-B8F7-917CD291088E}"/>
                </a:ext>
              </a:extLst>
            </p:cNvPr>
            <p:cNvGrpSpPr/>
            <p:nvPr/>
          </p:nvGrpSpPr>
          <p:grpSpPr>
            <a:xfrm>
              <a:off x="1925550" y="6663551"/>
              <a:ext cx="180000" cy="180000"/>
              <a:chOff x="2616764" y="5400675"/>
              <a:chExt cx="180000" cy="180000"/>
            </a:xfrm>
          </p:grpSpPr>
          <p:sp>
            <p:nvSpPr>
              <p:cNvPr id="123" name="橢圓 122">
                <a:extLst>
                  <a:ext uri="{FF2B5EF4-FFF2-40B4-BE49-F238E27FC236}">
                    <a16:creationId xmlns:a16="http://schemas.microsoft.com/office/drawing/2014/main" id="{A58C0734-375C-4401-9C2A-FCCA6A432D97}"/>
                  </a:ext>
                </a:extLst>
              </p:cNvPr>
              <p:cNvSpPr/>
              <p:nvPr/>
            </p:nvSpPr>
            <p:spPr>
              <a:xfrm>
                <a:off x="2616764" y="5400675"/>
                <a:ext cx="180000" cy="180000"/>
              </a:xfrm>
              <a:prstGeom prst="ellipse">
                <a:avLst/>
              </a:prstGeom>
              <a:noFill/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zh-TW" altLang="en-US" sz="1000"/>
              </a:p>
            </p:txBody>
          </p:sp>
          <p:cxnSp>
            <p:nvCxnSpPr>
              <p:cNvPr id="124" name="直線接點 123">
                <a:extLst>
                  <a:ext uri="{FF2B5EF4-FFF2-40B4-BE49-F238E27FC236}">
                    <a16:creationId xmlns:a16="http://schemas.microsoft.com/office/drawing/2014/main" id="{68B4847C-FB3A-40A3-B19E-9C05F494D8A1}"/>
                  </a:ext>
                </a:extLst>
              </p:cNvPr>
              <p:cNvCxnSpPr>
                <a:cxnSpLocks/>
                <a:stCxn id="123" idx="0"/>
                <a:endCxn id="123" idx="4"/>
              </p:cNvCxnSpPr>
              <p:nvPr/>
            </p:nvCxnSpPr>
            <p:spPr>
              <a:xfrm>
                <a:off x="2706764" y="5400675"/>
                <a:ext cx="0" cy="180000"/>
              </a:xfrm>
              <a:prstGeom prst="line">
                <a:avLst/>
              </a:prstGeom>
              <a:ln w="1270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直線接點 124">
                <a:extLst>
                  <a:ext uri="{FF2B5EF4-FFF2-40B4-BE49-F238E27FC236}">
                    <a16:creationId xmlns:a16="http://schemas.microsoft.com/office/drawing/2014/main" id="{CF8CECC3-5579-4050-AE9A-753A4FBA71BB}"/>
                  </a:ext>
                </a:extLst>
              </p:cNvPr>
              <p:cNvCxnSpPr>
                <a:cxnSpLocks/>
                <a:stCxn id="123" idx="2"/>
                <a:endCxn id="123" idx="6"/>
              </p:cNvCxnSpPr>
              <p:nvPr/>
            </p:nvCxnSpPr>
            <p:spPr>
              <a:xfrm>
                <a:off x="2616764" y="5490675"/>
                <a:ext cx="180000" cy="0"/>
              </a:xfrm>
              <a:prstGeom prst="line">
                <a:avLst/>
              </a:prstGeom>
              <a:ln w="1270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矩形 75">
                  <a:extLst>
                    <a:ext uri="{FF2B5EF4-FFF2-40B4-BE49-F238E27FC236}">
                      <a16:creationId xmlns:a16="http://schemas.microsoft.com/office/drawing/2014/main" id="{B5882B15-7625-49D5-B719-011F500FB7E9}"/>
                    </a:ext>
                  </a:extLst>
                </p:cNvPr>
                <p:cNvSpPr/>
                <p:nvPr/>
              </p:nvSpPr>
              <p:spPr>
                <a:xfrm>
                  <a:off x="2197229" y="5852826"/>
                  <a:ext cx="360000" cy="360000"/>
                </a:xfrm>
                <a:prstGeom prst="rect">
                  <a:avLst/>
                </a:prstGeom>
                <a:noFill/>
                <a:ln w="127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just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1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zh-TW" altLang="en-US" sz="1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45" name="矩形 244">
                  <a:extLst>
                    <a:ext uri="{FF2B5EF4-FFF2-40B4-BE49-F238E27FC236}">
                      <a16:creationId xmlns:a16="http://schemas.microsoft.com/office/drawing/2014/main" id="{061F8616-E298-48D7-AB6E-7D1D162AAD2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97229" y="5852826"/>
                  <a:ext cx="360000" cy="360000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  <a:ln w="12700">
                  <a:solidFill>
                    <a:srgbClr val="000000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7" name="接點: 肘形 76">
              <a:extLst>
                <a:ext uri="{FF2B5EF4-FFF2-40B4-BE49-F238E27FC236}">
                  <a16:creationId xmlns:a16="http://schemas.microsoft.com/office/drawing/2014/main" id="{4070CF07-5337-486A-BC89-D91753C8ADF3}"/>
                </a:ext>
              </a:extLst>
            </p:cNvPr>
            <p:cNvCxnSpPr>
              <a:cxnSpLocks/>
              <a:stCxn id="76" idx="1"/>
              <a:endCxn id="123" idx="2"/>
            </p:cNvCxnSpPr>
            <p:nvPr/>
          </p:nvCxnSpPr>
          <p:spPr>
            <a:xfrm rot="10800000" flipV="1">
              <a:off x="1925551" y="6032825"/>
              <a:ext cx="271679" cy="720725"/>
            </a:xfrm>
            <a:prstGeom prst="bentConnector3">
              <a:avLst>
                <a:gd name="adj1" fmla="val 291427"/>
              </a:avLst>
            </a:prstGeom>
            <a:ln w="12700">
              <a:solidFill>
                <a:srgbClr val="00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線單箭頭接點 77">
              <a:extLst>
                <a:ext uri="{FF2B5EF4-FFF2-40B4-BE49-F238E27FC236}">
                  <a16:creationId xmlns:a16="http://schemas.microsoft.com/office/drawing/2014/main" id="{EB769335-E79B-48BA-BA1D-207049718143}"/>
                </a:ext>
              </a:extLst>
            </p:cNvPr>
            <p:cNvCxnSpPr>
              <a:cxnSpLocks/>
              <a:stCxn id="74" idx="3"/>
            </p:cNvCxnSpPr>
            <p:nvPr/>
          </p:nvCxnSpPr>
          <p:spPr>
            <a:xfrm>
              <a:off x="1153072" y="6392993"/>
              <a:ext cx="252312" cy="0"/>
            </a:xfrm>
            <a:prstGeom prst="straightConnector1">
              <a:avLst/>
            </a:prstGeom>
            <a:ln w="127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矩形 78">
                  <a:extLst>
                    <a:ext uri="{FF2B5EF4-FFF2-40B4-BE49-F238E27FC236}">
                      <a16:creationId xmlns:a16="http://schemas.microsoft.com/office/drawing/2014/main" id="{5330F89B-89D4-4B2E-B293-A1819C87572D}"/>
                    </a:ext>
                  </a:extLst>
                </p:cNvPr>
                <p:cNvSpPr/>
                <p:nvPr/>
              </p:nvSpPr>
              <p:spPr>
                <a:xfrm>
                  <a:off x="2917228" y="5852654"/>
                  <a:ext cx="360000" cy="360000"/>
                </a:xfrm>
                <a:prstGeom prst="rect">
                  <a:avLst/>
                </a:prstGeom>
                <a:noFill/>
                <a:ln w="127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just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zh-TW" sz="1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×</m:t>
                        </m:r>
                        <m:r>
                          <a:rPr lang="zh-TW" altLang="en-US" sz="1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𝜆</m:t>
                        </m:r>
                      </m:oMath>
                    </m:oMathPara>
                  </a14:m>
                  <a:endParaRPr lang="zh-TW" altLang="en-US" sz="1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48" name="矩形 247">
                  <a:extLst>
                    <a:ext uri="{FF2B5EF4-FFF2-40B4-BE49-F238E27FC236}">
                      <a16:creationId xmlns:a16="http://schemas.microsoft.com/office/drawing/2014/main" id="{80D18148-8BCA-4277-BFB1-6FFFB89F298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17228" y="5852654"/>
                  <a:ext cx="360000" cy="360000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  <a:ln w="12700">
                  <a:solidFill>
                    <a:srgbClr val="000000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矩形 79">
                  <a:extLst>
                    <a:ext uri="{FF2B5EF4-FFF2-40B4-BE49-F238E27FC236}">
                      <a16:creationId xmlns:a16="http://schemas.microsoft.com/office/drawing/2014/main" id="{ADF4F131-3B7D-4CF6-AEEC-D1C9D5A526ED}"/>
                    </a:ext>
                  </a:extLst>
                </p:cNvPr>
                <p:cNvSpPr/>
                <p:nvPr/>
              </p:nvSpPr>
              <p:spPr>
                <a:xfrm>
                  <a:off x="3853376" y="6213188"/>
                  <a:ext cx="360000" cy="360000"/>
                </a:xfrm>
                <a:prstGeom prst="rect">
                  <a:avLst/>
                </a:prstGeom>
                <a:noFill/>
                <a:ln w="127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just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1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−1</m:t>
                            </m:r>
                          </m:sup>
                        </m:sSup>
                      </m:oMath>
                    </m:oMathPara>
                  </a14:m>
                  <a:endParaRPr lang="zh-TW" altLang="en-US" sz="1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49" name="矩形 248">
                  <a:extLst>
                    <a:ext uri="{FF2B5EF4-FFF2-40B4-BE49-F238E27FC236}">
                      <a16:creationId xmlns:a16="http://schemas.microsoft.com/office/drawing/2014/main" id="{BCFB60D9-AAB8-4A34-ADBB-9C091D06BE1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53376" y="6213188"/>
                  <a:ext cx="360000" cy="360000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  <a:ln w="12700">
                  <a:solidFill>
                    <a:srgbClr val="000000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矩形 80">
                  <a:extLst>
                    <a:ext uri="{FF2B5EF4-FFF2-40B4-BE49-F238E27FC236}">
                      <a16:creationId xmlns:a16="http://schemas.microsoft.com/office/drawing/2014/main" id="{FA0D5178-1591-47ED-A4D9-F1147061AFA4}"/>
                    </a:ext>
                  </a:extLst>
                </p:cNvPr>
                <p:cNvSpPr/>
                <p:nvPr/>
              </p:nvSpPr>
              <p:spPr>
                <a:xfrm>
                  <a:off x="2917228" y="6573551"/>
                  <a:ext cx="360000" cy="360000"/>
                </a:xfrm>
                <a:prstGeom prst="rect">
                  <a:avLst/>
                </a:prstGeom>
                <a:noFill/>
                <a:ln w="127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just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zh-TW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×</m:t>
                        </m:r>
                      </m:oMath>
                    </m:oMathPara>
                  </a14:m>
                  <a:endParaRPr lang="zh-TW" altLang="en-US" sz="16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50" name="矩形 249">
                  <a:extLst>
                    <a:ext uri="{FF2B5EF4-FFF2-40B4-BE49-F238E27FC236}">
                      <a16:creationId xmlns:a16="http://schemas.microsoft.com/office/drawing/2014/main" id="{64BAD336-2B5D-4D03-8032-83150156CAA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17228" y="6573551"/>
                  <a:ext cx="360000" cy="360000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  <a:ln w="12700">
                  <a:solidFill>
                    <a:srgbClr val="000000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82" name="群組 81">
              <a:extLst>
                <a:ext uri="{FF2B5EF4-FFF2-40B4-BE49-F238E27FC236}">
                  <a16:creationId xmlns:a16="http://schemas.microsoft.com/office/drawing/2014/main" id="{2AEC8ED7-8C50-40DB-BACC-7542281803C0}"/>
                </a:ext>
              </a:extLst>
            </p:cNvPr>
            <p:cNvGrpSpPr/>
            <p:nvPr/>
          </p:nvGrpSpPr>
          <p:grpSpPr>
            <a:xfrm>
              <a:off x="3439073" y="6302871"/>
              <a:ext cx="180000" cy="180000"/>
              <a:chOff x="2616764" y="5400675"/>
              <a:chExt cx="180000" cy="180000"/>
            </a:xfrm>
          </p:grpSpPr>
          <p:sp>
            <p:nvSpPr>
              <p:cNvPr id="120" name="橢圓 119">
                <a:extLst>
                  <a:ext uri="{FF2B5EF4-FFF2-40B4-BE49-F238E27FC236}">
                    <a16:creationId xmlns:a16="http://schemas.microsoft.com/office/drawing/2014/main" id="{63882D4A-59E2-43B4-8D7F-8B0411106098}"/>
                  </a:ext>
                </a:extLst>
              </p:cNvPr>
              <p:cNvSpPr/>
              <p:nvPr/>
            </p:nvSpPr>
            <p:spPr>
              <a:xfrm>
                <a:off x="2616764" y="5400675"/>
                <a:ext cx="180000" cy="180000"/>
              </a:xfrm>
              <a:prstGeom prst="ellipse">
                <a:avLst/>
              </a:prstGeom>
              <a:noFill/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zh-TW" altLang="en-US" sz="1000"/>
              </a:p>
            </p:txBody>
          </p:sp>
          <p:cxnSp>
            <p:nvCxnSpPr>
              <p:cNvPr id="121" name="直線接點 120">
                <a:extLst>
                  <a:ext uri="{FF2B5EF4-FFF2-40B4-BE49-F238E27FC236}">
                    <a16:creationId xmlns:a16="http://schemas.microsoft.com/office/drawing/2014/main" id="{97A9EED1-6446-4BFF-AA2C-84A2B95E00FA}"/>
                  </a:ext>
                </a:extLst>
              </p:cNvPr>
              <p:cNvCxnSpPr>
                <a:cxnSpLocks/>
                <a:stCxn id="120" idx="0"/>
                <a:endCxn id="120" idx="4"/>
              </p:cNvCxnSpPr>
              <p:nvPr/>
            </p:nvCxnSpPr>
            <p:spPr>
              <a:xfrm>
                <a:off x="2706764" y="5400675"/>
                <a:ext cx="0" cy="180000"/>
              </a:xfrm>
              <a:prstGeom prst="line">
                <a:avLst/>
              </a:prstGeom>
              <a:ln w="1270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直線接點 121">
                <a:extLst>
                  <a:ext uri="{FF2B5EF4-FFF2-40B4-BE49-F238E27FC236}">
                    <a16:creationId xmlns:a16="http://schemas.microsoft.com/office/drawing/2014/main" id="{3EFB2020-9A49-48AC-BCE0-9021BF484046}"/>
                  </a:ext>
                </a:extLst>
              </p:cNvPr>
              <p:cNvCxnSpPr>
                <a:cxnSpLocks/>
                <a:stCxn id="120" idx="2"/>
                <a:endCxn id="120" idx="6"/>
              </p:cNvCxnSpPr>
              <p:nvPr/>
            </p:nvCxnSpPr>
            <p:spPr>
              <a:xfrm>
                <a:off x="2616764" y="5490675"/>
                <a:ext cx="180000" cy="0"/>
              </a:xfrm>
              <a:prstGeom prst="line">
                <a:avLst/>
              </a:prstGeom>
              <a:ln w="1270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矩形 82">
                  <a:extLst>
                    <a:ext uri="{FF2B5EF4-FFF2-40B4-BE49-F238E27FC236}">
                      <a16:creationId xmlns:a16="http://schemas.microsoft.com/office/drawing/2014/main" id="{E2AFEB50-FBF6-4378-BD91-D89E982FE4A9}"/>
                    </a:ext>
                  </a:extLst>
                </p:cNvPr>
                <p:cNvSpPr/>
                <p:nvPr/>
              </p:nvSpPr>
              <p:spPr>
                <a:xfrm>
                  <a:off x="4658533" y="5854731"/>
                  <a:ext cx="360000" cy="360000"/>
                </a:xfrm>
                <a:prstGeom prst="rect">
                  <a:avLst/>
                </a:prstGeom>
                <a:noFill/>
                <a:ln w="127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just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zh-TW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×</m:t>
                        </m:r>
                      </m:oMath>
                    </m:oMathPara>
                  </a14:m>
                  <a:endParaRPr lang="zh-TW" altLang="en-US" sz="16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53" name="矩形 252">
                  <a:extLst>
                    <a:ext uri="{FF2B5EF4-FFF2-40B4-BE49-F238E27FC236}">
                      <a16:creationId xmlns:a16="http://schemas.microsoft.com/office/drawing/2014/main" id="{67CB1AB1-9131-48F4-BE4F-6D465F21060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58533" y="5854731"/>
                  <a:ext cx="360000" cy="360000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  <a:ln w="12700">
                  <a:solidFill>
                    <a:srgbClr val="000000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矩形 83">
                  <a:extLst>
                    <a:ext uri="{FF2B5EF4-FFF2-40B4-BE49-F238E27FC236}">
                      <a16:creationId xmlns:a16="http://schemas.microsoft.com/office/drawing/2014/main" id="{4E2857CF-2714-4F9F-B540-1551A02BC0AB}"/>
                    </a:ext>
                  </a:extLst>
                </p:cNvPr>
                <p:cNvSpPr/>
                <p:nvPr/>
              </p:nvSpPr>
              <p:spPr>
                <a:xfrm>
                  <a:off x="4658532" y="6573551"/>
                  <a:ext cx="360000" cy="360000"/>
                </a:xfrm>
                <a:prstGeom prst="rect">
                  <a:avLst/>
                </a:prstGeom>
                <a:noFill/>
                <a:ln w="127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just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zh-TW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×</m:t>
                        </m:r>
                      </m:oMath>
                    </m:oMathPara>
                  </a14:m>
                  <a:endParaRPr lang="zh-TW" altLang="en-US" sz="16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54" name="矩形 253">
                  <a:extLst>
                    <a:ext uri="{FF2B5EF4-FFF2-40B4-BE49-F238E27FC236}">
                      <a16:creationId xmlns:a16="http://schemas.microsoft.com/office/drawing/2014/main" id="{1445F106-8DF8-4052-93D6-339549E32EB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58532" y="6573551"/>
                  <a:ext cx="360000" cy="360000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  <a:ln w="12700">
                  <a:solidFill>
                    <a:srgbClr val="000000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5" name="直線單箭頭接點 84">
              <a:extLst>
                <a:ext uri="{FF2B5EF4-FFF2-40B4-BE49-F238E27FC236}">
                  <a16:creationId xmlns:a16="http://schemas.microsoft.com/office/drawing/2014/main" id="{A32DEF3F-A1EF-4177-899C-865F12C8D6BC}"/>
                </a:ext>
              </a:extLst>
            </p:cNvPr>
            <p:cNvCxnSpPr>
              <a:cxnSpLocks/>
              <a:stCxn id="76" idx="3"/>
              <a:endCxn id="79" idx="1"/>
            </p:cNvCxnSpPr>
            <p:nvPr/>
          </p:nvCxnSpPr>
          <p:spPr>
            <a:xfrm flipV="1">
              <a:off x="2557229" y="6032654"/>
              <a:ext cx="359999" cy="172"/>
            </a:xfrm>
            <a:prstGeom prst="straightConnector1">
              <a:avLst/>
            </a:prstGeom>
            <a:ln w="127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線單箭頭接點 85">
              <a:extLst>
                <a:ext uri="{FF2B5EF4-FFF2-40B4-BE49-F238E27FC236}">
                  <a16:creationId xmlns:a16="http://schemas.microsoft.com/office/drawing/2014/main" id="{7EA2F936-76C8-40A6-AB91-06DCB0DFE18B}"/>
                </a:ext>
              </a:extLst>
            </p:cNvPr>
            <p:cNvCxnSpPr>
              <a:stCxn id="123" idx="6"/>
              <a:endCxn id="81" idx="1"/>
            </p:cNvCxnSpPr>
            <p:nvPr/>
          </p:nvCxnSpPr>
          <p:spPr>
            <a:xfrm>
              <a:off x="2105550" y="6753551"/>
              <a:ext cx="811678" cy="0"/>
            </a:xfrm>
            <a:prstGeom prst="straightConnector1">
              <a:avLst/>
            </a:prstGeom>
            <a:ln w="127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接點: 肘形 86">
              <a:extLst>
                <a:ext uri="{FF2B5EF4-FFF2-40B4-BE49-F238E27FC236}">
                  <a16:creationId xmlns:a16="http://schemas.microsoft.com/office/drawing/2014/main" id="{973BD0F0-7A6F-4061-9363-48F25A3CCAEB}"/>
                </a:ext>
              </a:extLst>
            </p:cNvPr>
            <p:cNvCxnSpPr>
              <a:stCxn id="79" idx="3"/>
              <a:endCxn id="120" idx="0"/>
            </p:cNvCxnSpPr>
            <p:nvPr/>
          </p:nvCxnSpPr>
          <p:spPr>
            <a:xfrm>
              <a:off x="3277228" y="6032654"/>
              <a:ext cx="251845" cy="270217"/>
            </a:xfrm>
            <a:prstGeom prst="bentConnector2">
              <a:avLst/>
            </a:prstGeom>
            <a:ln w="127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接點: 肘形 87">
              <a:extLst>
                <a:ext uri="{FF2B5EF4-FFF2-40B4-BE49-F238E27FC236}">
                  <a16:creationId xmlns:a16="http://schemas.microsoft.com/office/drawing/2014/main" id="{658C6536-30DD-4D92-BD0F-89935E26461A}"/>
                </a:ext>
              </a:extLst>
            </p:cNvPr>
            <p:cNvCxnSpPr>
              <a:stCxn id="81" idx="3"/>
              <a:endCxn id="120" idx="4"/>
            </p:cNvCxnSpPr>
            <p:nvPr/>
          </p:nvCxnSpPr>
          <p:spPr>
            <a:xfrm flipV="1">
              <a:off x="3277228" y="6482871"/>
              <a:ext cx="251845" cy="270680"/>
            </a:xfrm>
            <a:prstGeom prst="bentConnector2">
              <a:avLst/>
            </a:prstGeom>
            <a:ln w="127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線單箭頭接點 88">
              <a:extLst>
                <a:ext uri="{FF2B5EF4-FFF2-40B4-BE49-F238E27FC236}">
                  <a16:creationId xmlns:a16="http://schemas.microsoft.com/office/drawing/2014/main" id="{891562F4-93F1-48F7-9AAF-792CF480DFC7}"/>
                </a:ext>
              </a:extLst>
            </p:cNvPr>
            <p:cNvCxnSpPr>
              <a:cxnSpLocks/>
              <a:stCxn id="120" idx="6"/>
              <a:endCxn id="80" idx="1"/>
            </p:cNvCxnSpPr>
            <p:nvPr/>
          </p:nvCxnSpPr>
          <p:spPr>
            <a:xfrm>
              <a:off x="3619073" y="6392871"/>
              <a:ext cx="234303" cy="317"/>
            </a:xfrm>
            <a:prstGeom prst="straightConnector1">
              <a:avLst/>
            </a:prstGeom>
            <a:ln w="127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線單箭頭接點 89">
              <a:extLst>
                <a:ext uri="{FF2B5EF4-FFF2-40B4-BE49-F238E27FC236}">
                  <a16:creationId xmlns:a16="http://schemas.microsoft.com/office/drawing/2014/main" id="{BA9DC61B-FF88-4F67-B6A0-66D04FBFBABC}"/>
                </a:ext>
              </a:extLst>
            </p:cNvPr>
            <p:cNvCxnSpPr>
              <a:cxnSpLocks/>
              <a:endCxn id="123" idx="0"/>
            </p:cNvCxnSpPr>
            <p:nvPr/>
          </p:nvCxnSpPr>
          <p:spPr>
            <a:xfrm>
              <a:off x="2015550" y="6033275"/>
              <a:ext cx="0" cy="630276"/>
            </a:xfrm>
            <a:prstGeom prst="straightConnector1">
              <a:avLst/>
            </a:prstGeom>
            <a:ln w="127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橢圓 90">
              <a:extLst>
                <a:ext uri="{FF2B5EF4-FFF2-40B4-BE49-F238E27FC236}">
                  <a16:creationId xmlns:a16="http://schemas.microsoft.com/office/drawing/2014/main" id="{C3E63E97-EF2D-4ACA-B35D-285568636DCE}"/>
                </a:ext>
              </a:extLst>
            </p:cNvPr>
            <p:cNvSpPr/>
            <p:nvPr/>
          </p:nvSpPr>
          <p:spPr>
            <a:xfrm>
              <a:off x="1997998" y="6016421"/>
              <a:ext cx="36000" cy="36000"/>
            </a:xfrm>
            <a:prstGeom prst="ellipse">
              <a:avLst/>
            </a:prstGeom>
            <a:solidFill>
              <a:srgbClr val="000000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92" name="直線接點 91">
              <a:extLst>
                <a:ext uri="{FF2B5EF4-FFF2-40B4-BE49-F238E27FC236}">
                  <a16:creationId xmlns:a16="http://schemas.microsoft.com/office/drawing/2014/main" id="{83EF25A0-96DC-4336-B161-0181A9845D4B}"/>
                </a:ext>
              </a:extLst>
            </p:cNvPr>
            <p:cNvCxnSpPr/>
            <p:nvPr/>
          </p:nvCxnSpPr>
          <p:spPr>
            <a:xfrm flipH="1">
              <a:off x="1477230" y="5996654"/>
              <a:ext cx="72000" cy="72000"/>
            </a:xfrm>
            <a:prstGeom prst="line">
              <a:avLst/>
            </a:prstGeom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文字方塊 92">
              <a:extLst>
                <a:ext uri="{FF2B5EF4-FFF2-40B4-BE49-F238E27FC236}">
                  <a16:creationId xmlns:a16="http://schemas.microsoft.com/office/drawing/2014/main" id="{A4D45DB7-F5F8-452D-A195-FFA692F50C2E}"/>
                </a:ext>
              </a:extLst>
            </p:cNvPr>
            <p:cNvSpPr txBox="1"/>
            <p:nvPr/>
          </p:nvSpPr>
          <p:spPr>
            <a:xfrm>
              <a:off x="1395315" y="5818513"/>
              <a:ext cx="23596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endParaRPr lang="zh-TW" alt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94" name="直線接點 93">
              <a:extLst>
                <a:ext uri="{FF2B5EF4-FFF2-40B4-BE49-F238E27FC236}">
                  <a16:creationId xmlns:a16="http://schemas.microsoft.com/office/drawing/2014/main" id="{2DCA3039-A0A0-413D-8AA5-CBFF1C53E69F}"/>
                </a:ext>
              </a:extLst>
            </p:cNvPr>
            <p:cNvCxnSpPr/>
            <p:nvPr/>
          </p:nvCxnSpPr>
          <p:spPr>
            <a:xfrm flipH="1">
              <a:off x="1477230" y="6716744"/>
              <a:ext cx="72000" cy="72000"/>
            </a:xfrm>
            <a:prstGeom prst="line">
              <a:avLst/>
            </a:prstGeom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文字方塊 94">
              <a:extLst>
                <a:ext uri="{FF2B5EF4-FFF2-40B4-BE49-F238E27FC236}">
                  <a16:creationId xmlns:a16="http://schemas.microsoft.com/office/drawing/2014/main" id="{7E230C54-F90F-4D6B-A3AC-B5F5F2431B7A}"/>
                </a:ext>
              </a:extLst>
            </p:cNvPr>
            <p:cNvSpPr txBox="1"/>
            <p:nvPr/>
          </p:nvSpPr>
          <p:spPr>
            <a:xfrm>
              <a:off x="1395315" y="6538603"/>
              <a:ext cx="23596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endParaRPr lang="zh-TW" alt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96" name="接點: 肘形 95">
              <a:extLst>
                <a:ext uri="{FF2B5EF4-FFF2-40B4-BE49-F238E27FC236}">
                  <a16:creationId xmlns:a16="http://schemas.microsoft.com/office/drawing/2014/main" id="{91057C80-007F-4585-A264-43ED81C674D8}"/>
                </a:ext>
              </a:extLst>
            </p:cNvPr>
            <p:cNvCxnSpPr>
              <a:cxnSpLocks/>
              <a:endCxn id="81" idx="2"/>
            </p:cNvCxnSpPr>
            <p:nvPr/>
          </p:nvCxnSpPr>
          <p:spPr>
            <a:xfrm>
              <a:off x="1691769" y="6753551"/>
              <a:ext cx="1405459" cy="180000"/>
            </a:xfrm>
            <a:prstGeom prst="bentConnector4">
              <a:avLst>
                <a:gd name="adj1" fmla="val -49"/>
                <a:gd name="adj2" fmla="val 160324"/>
              </a:avLst>
            </a:prstGeom>
            <a:ln w="127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橢圓 96">
              <a:extLst>
                <a:ext uri="{FF2B5EF4-FFF2-40B4-BE49-F238E27FC236}">
                  <a16:creationId xmlns:a16="http://schemas.microsoft.com/office/drawing/2014/main" id="{F5782EFD-6E5F-4F56-B7D5-7DD7BF21043A}"/>
                </a:ext>
              </a:extLst>
            </p:cNvPr>
            <p:cNvSpPr/>
            <p:nvPr/>
          </p:nvSpPr>
          <p:spPr>
            <a:xfrm>
              <a:off x="1674897" y="6736601"/>
              <a:ext cx="36000" cy="36000"/>
            </a:xfrm>
            <a:prstGeom prst="ellipse">
              <a:avLst/>
            </a:prstGeom>
            <a:solidFill>
              <a:srgbClr val="000000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98" name="直線單箭頭接點 97">
              <a:extLst>
                <a:ext uri="{FF2B5EF4-FFF2-40B4-BE49-F238E27FC236}">
                  <a16:creationId xmlns:a16="http://schemas.microsoft.com/office/drawing/2014/main" id="{86D9FBC8-E9F8-4247-AC40-0499EA753293}"/>
                </a:ext>
              </a:extLst>
            </p:cNvPr>
            <p:cNvCxnSpPr>
              <a:stCxn id="80" idx="3"/>
            </p:cNvCxnSpPr>
            <p:nvPr/>
          </p:nvCxnSpPr>
          <p:spPr>
            <a:xfrm flipV="1">
              <a:off x="4213376" y="6392871"/>
              <a:ext cx="216000" cy="317"/>
            </a:xfrm>
            <a:prstGeom prst="straightConnector1">
              <a:avLst/>
            </a:prstGeom>
            <a:ln w="127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接點: 肘形 98">
              <a:extLst>
                <a:ext uri="{FF2B5EF4-FFF2-40B4-BE49-F238E27FC236}">
                  <a16:creationId xmlns:a16="http://schemas.microsoft.com/office/drawing/2014/main" id="{5A5C9D56-224E-40FA-93F9-589644FCAA1C}"/>
                </a:ext>
              </a:extLst>
            </p:cNvPr>
            <p:cNvCxnSpPr>
              <a:stCxn id="83" idx="1"/>
              <a:endCxn id="84" idx="1"/>
            </p:cNvCxnSpPr>
            <p:nvPr/>
          </p:nvCxnSpPr>
          <p:spPr>
            <a:xfrm rot="10800000" flipV="1">
              <a:off x="4658533" y="6034731"/>
              <a:ext cx="1" cy="718820"/>
            </a:xfrm>
            <a:prstGeom prst="bentConnector3">
              <a:avLst>
                <a:gd name="adj1" fmla="val 22860100000"/>
              </a:avLst>
            </a:prstGeom>
            <a:ln w="12700">
              <a:solidFill>
                <a:srgbClr val="00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接點: 肘形 99">
              <a:extLst>
                <a:ext uri="{FF2B5EF4-FFF2-40B4-BE49-F238E27FC236}">
                  <a16:creationId xmlns:a16="http://schemas.microsoft.com/office/drawing/2014/main" id="{40375C1F-C412-4743-99BD-45A0F0696903}"/>
                </a:ext>
              </a:extLst>
            </p:cNvPr>
            <p:cNvCxnSpPr>
              <a:stCxn id="83" idx="3"/>
              <a:endCxn id="84" idx="3"/>
            </p:cNvCxnSpPr>
            <p:nvPr/>
          </p:nvCxnSpPr>
          <p:spPr>
            <a:xfrm flipH="1">
              <a:off x="5018532" y="6034731"/>
              <a:ext cx="1" cy="718820"/>
            </a:xfrm>
            <a:prstGeom prst="bentConnector3">
              <a:avLst>
                <a:gd name="adj1" fmla="val -22860000000"/>
              </a:avLst>
            </a:prstGeom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線單箭頭接點 100">
              <a:extLst>
                <a:ext uri="{FF2B5EF4-FFF2-40B4-BE49-F238E27FC236}">
                  <a16:creationId xmlns:a16="http://schemas.microsoft.com/office/drawing/2014/main" id="{DFDACF37-EE45-4A8E-BCC1-B3CDC0E39148}"/>
                </a:ext>
              </a:extLst>
            </p:cNvPr>
            <p:cNvCxnSpPr>
              <a:cxnSpLocks/>
              <a:endCxn id="118" idx="1"/>
            </p:cNvCxnSpPr>
            <p:nvPr/>
          </p:nvCxnSpPr>
          <p:spPr>
            <a:xfrm>
              <a:off x="5249674" y="6392871"/>
              <a:ext cx="360716" cy="251"/>
            </a:xfrm>
            <a:prstGeom prst="straightConnector1">
              <a:avLst/>
            </a:prstGeom>
            <a:ln w="127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線接點 101">
              <a:extLst>
                <a:ext uri="{FF2B5EF4-FFF2-40B4-BE49-F238E27FC236}">
                  <a16:creationId xmlns:a16="http://schemas.microsoft.com/office/drawing/2014/main" id="{D2D7ADB4-E97F-4E33-849E-29E28F667CCF}"/>
                </a:ext>
              </a:extLst>
            </p:cNvPr>
            <p:cNvCxnSpPr/>
            <p:nvPr/>
          </p:nvCxnSpPr>
          <p:spPr>
            <a:xfrm flipH="1">
              <a:off x="5112961" y="5996654"/>
              <a:ext cx="72000" cy="72000"/>
            </a:xfrm>
            <a:prstGeom prst="line">
              <a:avLst/>
            </a:prstGeom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文字方塊 102">
              <a:extLst>
                <a:ext uri="{FF2B5EF4-FFF2-40B4-BE49-F238E27FC236}">
                  <a16:creationId xmlns:a16="http://schemas.microsoft.com/office/drawing/2014/main" id="{04AF6915-8BF7-4AC0-8364-3B1F10447243}"/>
                </a:ext>
              </a:extLst>
            </p:cNvPr>
            <p:cNvSpPr txBox="1"/>
            <p:nvPr/>
          </p:nvSpPr>
          <p:spPr>
            <a:xfrm>
              <a:off x="5031046" y="5818513"/>
              <a:ext cx="23596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endParaRPr lang="zh-TW" alt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04" name="直線接點 103">
              <a:extLst>
                <a:ext uri="{FF2B5EF4-FFF2-40B4-BE49-F238E27FC236}">
                  <a16:creationId xmlns:a16="http://schemas.microsoft.com/office/drawing/2014/main" id="{A8857B01-80CD-4BB3-B355-8719559A9B27}"/>
                </a:ext>
              </a:extLst>
            </p:cNvPr>
            <p:cNvCxnSpPr/>
            <p:nvPr/>
          </p:nvCxnSpPr>
          <p:spPr>
            <a:xfrm flipH="1">
              <a:off x="5113345" y="6716744"/>
              <a:ext cx="72000" cy="72000"/>
            </a:xfrm>
            <a:prstGeom prst="line">
              <a:avLst/>
            </a:prstGeom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文字方塊 104">
              <a:extLst>
                <a:ext uri="{FF2B5EF4-FFF2-40B4-BE49-F238E27FC236}">
                  <a16:creationId xmlns:a16="http://schemas.microsoft.com/office/drawing/2014/main" id="{A71492DF-D570-4361-935E-E32B1BA192E3}"/>
                </a:ext>
              </a:extLst>
            </p:cNvPr>
            <p:cNvSpPr txBox="1"/>
            <p:nvPr/>
          </p:nvSpPr>
          <p:spPr>
            <a:xfrm>
              <a:off x="5031430" y="6538603"/>
              <a:ext cx="23596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endParaRPr lang="zh-TW" alt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06" name="直線接點 105">
              <a:extLst>
                <a:ext uri="{FF2B5EF4-FFF2-40B4-BE49-F238E27FC236}">
                  <a16:creationId xmlns:a16="http://schemas.microsoft.com/office/drawing/2014/main" id="{D69A12DE-2B11-4890-9D4A-FA7665D4F839}"/>
                </a:ext>
              </a:extLst>
            </p:cNvPr>
            <p:cNvCxnSpPr/>
            <p:nvPr/>
          </p:nvCxnSpPr>
          <p:spPr>
            <a:xfrm flipH="1">
              <a:off x="5364421" y="6356520"/>
              <a:ext cx="72000" cy="72000"/>
            </a:xfrm>
            <a:prstGeom prst="line">
              <a:avLst/>
            </a:prstGeom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文字方塊 106">
              <a:extLst>
                <a:ext uri="{FF2B5EF4-FFF2-40B4-BE49-F238E27FC236}">
                  <a16:creationId xmlns:a16="http://schemas.microsoft.com/office/drawing/2014/main" id="{F191E3B8-7AB5-4950-8B3D-2449ACB2D8F5}"/>
                </a:ext>
              </a:extLst>
            </p:cNvPr>
            <p:cNvSpPr txBox="1"/>
            <p:nvPr/>
          </p:nvSpPr>
          <p:spPr>
            <a:xfrm>
              <a:off x="5282506" y="6178379"/>
              <a:ext cx="23596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8</a:t>
              </a:r>
              <a:endParaRPr lang="zh-TW" alt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08" name="接點: 肘形 107">
              <a:extLst>
                <a:ext uri="{FF2B5EF4-FFF2-40B4-BE49-F238E27FC236}">
                  <a16:creationId xmlns:a16="http://schemas.microsoft.com/office/drawing/2014/main" id="{081FDB23-7877-4C39-9950-AF3FDB4C2608}"/>
                </a:ext>
              </a:extLst>
            </p:cNvPr>
            <p:cNvCxnSpPr>
              <a:cxnSpLocks/>
              <a:endCxn id="84" idx="2"/>
            </p:cNvCxnSpPr>
            <p:nvPr/>
          </p:nvCxnSpPr>
          <p:spPr>
            <a:xfrm>
              <a:off x="2447419" y="6753551"/>
              <a:ext cx="2391113" cy="180000"/>
            </a:xfrm>
            <a:prstGeom prst="bentConnector4">
              <a:avLst>
                <a:gd name="adj1" fmla="val 28"/>
                <a:gd name="adj2" fmla="val 220651"/>
              </a:avLst>
            </a:prstGeom>
            <a:ln w="127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橢圓 108">
              <a:extLst>
                <a:ext uri="{FF2B5EF4-FFF2-40B4-BE49-F238E27FC236}">
                  <a16:creationId xmlns:a16="http://schemas.microsoft.com/office/drawing/2014/main" id="{9EAEDC48-648B-419F-B37A-A5952BBA23BE}"/>
                </a:ext>
              </a:extLst>
            </p:cNvPr>
            <p:cNvSpPr/>
            <p:nvPr/>
          </p:nvSpPr>
          <p:spPr>
            <a:xfrm>
              <a:off x="2430895" y="6736406"/>
              <a:ext cx="36000" cy="36000"/>
            </a:xfrm>
            <a:prstGeom prst="ellipse">
              <a:avLst/>
            </a:prstGeom>
            <a:solidFill>
              <a:srgbClr val="000000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10" name="接點: 肘形 109">
              <a:extLst>
                <a:ext uri="{FF2B5EF4-FFF2-40B4-BE49-F238E27FC236}">
                  <a16:creationId xmlns:a16="http://schemas.microsoft.com/office/drawing/2014/main" id="{266345D8-F07B-429B-B9BA-1CF6152217A9}"/>
                </a:ext>
              </a:extLst>
            </p:cNvPr>
            <p:cNvCxnSpPr>
              <a:cxnSpLocks/>
              <a:endCxn id="83" idx="0"/>
            </p:cNvCxnSpPr>
            <p:nvPr/>
          </p:nvCxnSpPr>
          <p:spPr>
            <a:xfrm flipV="1">
              <a:off x="2015550" y="5854731"/>
              <a:ext cx="2822983" cy="176585"/>
            </a:xfrm>
            <a:prstGeom prst="bentConnector4">
              <a:avLst>
                <a:gd name="adj1" fmla="val -20"/>
                <a:gd name="adj2" fmla="val 202486"/>
              </a:avLst>
            </a:prstGeom>
            <a:ln w="127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直線單箭頭接點 110">
              <a:extLst>
                <a:ext uri="{FF2B5EF4-FFF2-40B4-BE49-F238E27FC236}">
                  <a16:creationId xmlns:a16="http://schemas.microsoft.com/office/drawing/2014/main" id="{D84366BE-D952-48B6-8900-B08E28D96433}"/>
                </a:ext>
              </a:extLst>
            </p:cNvPr>
            <p:cNvCxnSpPr>
              <a:cxnSpLocks/>
              <a:endCxn id="74" idx="1"/>
            </p:cNvCxnSpPr>
            <p:nvPr/>
          </p:nvCxnSpPr>
          <p:spPr>
            <a:xfrm>
              <a:off x="505072" y="6392520"/>
              <a:ext cx="288000" cy="473"/>
            </a:xfrm>
            <a:prstGeom prst="straightConnector1">
              <a:avLst/>
            </a:prstGeom>
            <a:ln w="127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" name="文字方塊 111">
              <a:extLst>
                <a:ext uri="{FF2B5EF4-FFF2-40B4-BE49-F238E27FC236}">
                  <a16:creationId xmlns:a16="http://schemas.microsoft.com/office/drawing/2014/main" id="{1EF774D9-D468-434C-9CEB-68F653F6E218}"/>
                </a:ext>
              </a:extLst>
            </p:cNvPr>
            <p:cNvSpPr txBox="1"/>
            <p:nvPr/>
          </p:nvSpPr>
          <p:spPr>
            <a:xfrm>
              <a:off x="0" y="6269035"/>
              <a:ext cx="57740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1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data_in</a:t>
              </a:r>
              <a:endParaRPr lang="zh-TW" altLang="en-US" sz="1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13" name="直線接點 112">
              <a:extLst>
                <a:ext uri="{FF2B5EF4-FFF2-40B4-BE49-F238E27FC236}">
                  <a16:creationId xmlns:a16="http://schemas.microsoft.com/office/drawing/2014/main" id="{1554A401-FCE8-45F1-8108-E1ED172FA716}"/>
                </a:ext>
              </a:extLst>
            </p:cNvPr>
            <p:cNvCxnSpPr/>
            <p:nvPr/>
          </p:nvCxnSpPr>
          <p:spPr>
            <a:xfrm flipH="1">
              <a:off x="578764" y="6355217"/>
              <a:ext cx="72000" cy="72000"/>
            </a:xfrm>
            <a:prstGeom prst="line">
              <a:avLst/>
            </a:prstGeom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文字方塊 113">
              <a:extLst>
                <a:ext uri="{FF2B5EF4-FFF2-40B4-BE49-F238E27FC236}">
                  <a16:creationId xmlns:a16="http://schemas.microsoft.com/office/drawing/2014/main" id="{A72F2D5C-B37C-4452-A1A2-AEBD5119DDB0}"/>
                </a:ext>
              </a:extLst>
            </p:cNvPr>
            <p:cNvSpPr txBox="1"/>
            <p:nvPr/>
          </p:nvSpPr>
          <p:spPr>
            <a:xfrm>
              <a:off x="496849" y="6177076"/>
              <a:ext cx="23596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8</a:t>
              </a:r>
              <a:endParaRPr lang="zh-TW" alt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15" name="直線單箭頭接點 114">
              <a:extLst>
                <a:ext uri="{FF2B5EF4-FFF2-40B4-BE49-F238E27FC236}">
                  <a16:creationId xmlns:a16="http://schemas.microsoft.com/office/drawing/2014/main" id="{268319C8-7ECE-4F50-9EC6-AA6E642897FB}"/>
                </a:ext>
              </a:extLst>
            </p:cNvPr>
            <p:cNvCxnSpPr>
              <a:cxnSpLocks/>
              <a:stCxn id="118" idx="3"/>
            </p:cNvCxnSpPr>
            <p:nvPr/>
          </p:nvCxnSpPr>
          <p:spPr>
            <a:xfrm>
              <a:off x="6114390" y="6393122"/>
              <a:ext cx="288315" cy="0"/>
            </a:xfrm>
            <a:prstGeom prst="straightConnector1">
              <a:avLst/>
            </a:prstGeom>
            <a:ln w="127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直線接點 115">
              <a:extLst>
                <a:ext uri="{FF2B5EF4-FFF2-40B4-BE49-F238E27FC236}">
                  <a16:creationId xmlns:a16="http://schemas.microsoft.com/office/drawing/2014/main" id="{0FE4EB57-A751-4017-9E0E-4F43C9274825}"/>
                </a:ext>
              </a:extLst>
            </p:cNvPr>
            <p:cNvCxnSpPr/>
            <p:nvPr/>
          </p:nvCxnSpPr>
          <p:spPr>
            <a:xfrm flipH="1">
              <a:off x="6194676" y="6355217"/>
              <a:ext cx="72000" cy="72000"/>
            </a:xfrm>
            <a:prstGeom prst="line">
              <a:avLst/>
            </a:prstGeom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文字方塊 116">
              <a:extLst>
                <a:ext uri="{FF2B5EF4-FFF2-40B4-BE49-F238E27FC236}">
                  <a16:creationId xmlns:a16="http://schemas.microsoft.com/office/drawing/2014/main" id="{99F053C9-CA2C-412A-8161-7D14BB8DA8EB}"/>
                </a:ext>
              </a:extLst>
            </p:cNvPr>
            <p:cNvSpPr txBox="1"/>
            <p:nvPr/>
          </p:nvSpPr>
          <p:spPr>
            <a:xfrm>
              <a:off x="6112761" y="6177076"/>
              <a:ext cx="23596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8</a:t>
              </a:r>
              <a:endParaRPr lang="zh-TW" alt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8" name="矩形 117">
                  <a:extLst>
                    <a:ext uri="{FF2B5EF4-FFF2-40B4-BE49-F238E27FC236}">
                      <a16:creationId xmlns:a16="http://schemas.microsoft.com/office/drawing/2014/main" id="{D732745C-0E13-42C2-9ABC-38A63809D747}"/>
                    </a:ext>
                  </a:extLst>
                </p:cNvPr>
                <p:cNvSpPr/>
                <p:nvPr/>
              </p:nvSpPr>
              <p:spPr>
                <a:xfrm>
                  <a:off x="5610390" y="6105122"/>
                  <a:ext cx="504000" cy="576000"/>
                </a:xfrm>
                <a:prstGeom prst="rect">
                  <a:avLst/>
                </a:prstGeom>
                <a:noFill/>
                <a:ln w="127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1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TW" altLang="en-US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p>
                            <m: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oMath>
                    </m:oMathPara>
                  </a14:m>
                  <a:endParaRPr lang="en-US" altLang="zh-TW" sz="1000" dirty="0">
                    <a:solidFill>
                      <a:schemeClr val="tx1"/>
                    </a:solidFill>
                    <a:latin typeface="Times New Roman" panose="02020603050405020304" pitchFamily="18" charset="0"/>
                  </a:endParaRPr>
                </a:p>
                <a:p>
                  <a:pPr algn="ctr"/>
                  <a:r>
                    <a:rPr lang="en-US" altLang="zh-TW" sz="1000" dirty="0">
                      <a:solidFill>
                        <a:schemeClr val="tx1"/>
                      </a:solidFill>
                      <a:latin typeface="Times New Roman" panose="02020603050405020304" pitchFamily="18" charset="0"/>
                    </a:rPr>
                    <a:t>&amp;</a:t>
                  </a:r>
                </a:p>
                <a:p>
                  <a:pPr algn="ctr"/>
                  <a:r>
                    <a:rPr lang="en-US" altLang="zh-TW" sz="1000" dirty="0">
                      <a:solidFill>
                        <a:schemeClr val="tx1"/>
                      </a:solidFill>
                      <a:latin typeface="Times New Roman" panose="02020603050405020304" pitchFamily="18" charset="0"/>
                    </a:rPr>
                    <a:t>affine</a:t>
                  </a:r>
                </a:p>
              </p:txBody>
            </p:sp>
          </mc:Choice>
          <mc:Fallback xmlns="">
            <p:sp>
              <p:nvSpPr>
                <p:cNvPr id="295" name="矩形 294">
                  <a:extLst>
                    <a:ext uri="{FF2B5EF4-FFF2-40B4-BE49-F238E27FC236}">
                      <a16:creationId xmlns:a16="http://schemas.microsoft.com/office/drawing/2014/main" id="{88AF3FBB-CE8D-41E9-9CD4-B29BF90BE18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10390" y="6105122"/>
                  <a:ext cx="504000" cy="576000"/>
                </a:xfrm>
                <a:prstGeom prst="rect">
                  <a:avLst/>
                </a:prstGeom>
                <a:blipFill>
                  <a:blip r:embed="rId25"/>
                  <a:stretch>
                    <a:fillRect b="-2062"/>
                  </a:stretch>
                </a:blipFill>
                <a:ln w="12700">
                  <a:solidFill>
                    <a:srgbClr val="000000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9" name="文字方塊 118">
              <a:extLst>
                <a:ext uri="{FF2B5EF4-FFF2-40B4-BE49-F238E27FC236}">
                  <a16:creationId xmlns:a16="http://schemas.microsoft.com/office/drawing/2014/main" id="{C77F5EAC-B3E1-4C2D-85D4-23098DC54595}"/>
                </a:ext>
              </a:extLst>
            </p:cNvPr>
            <p:cNvSpPr txBox="1"/>
            <p:nvPr/>
          </p:nvSpPr>
          <p:spPr>
            <a:xfrm>
              <a:off x="6347876" y="6268106"/>
              <a:ext cx="62709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1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data_out</a:t>
              </a:r>
              <a:endParaRPr lang="zh-TW" altLang="en-US" sz="1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26" name="文字方塊 125">
            <a:extLst>
              <a:ext uri="{FF2B5EF4-FFF2-40B4-BE49-F238E27FC236}">
                <a16:creationId xmlns:a16="http://schemas.microsoft.com/office/drawing/2014/main" id="{2CCE888A-FA1E-4AC2-8E4D-735BF4FF429D}"/>
              </a:ext>
            </a:extLst>
          </p:cNvPr>
          <p:cNvSpPr txBox="1"/>
          <p:nvPr/>
        </p:nvSpPr>
        <p:spPr>
          <a:xfrm>
            <a:off x="11760000" y="6488668"/>
            <a:ext cx="43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06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5422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/>
      <p:bldP spid="65" grpId="0"/>
      <p:bldP spid="66" grpId="0"/>
      <p:bldP spid="6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29">
            <a:extLst>
              <a:ext uri="{FF2B5EF4-FFF2-40B4-BE49-F238E27FC236}">
                <a16:creationId xmlns:a16="http://schemas.microsoft.com/office/drawing/2014/main" id="{E3C1195E-6C7F-4C96-906A-6EDE75AE5BD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54" name="组合 53"/>
          <p:cNvGrpSpPr/>
          <p:nvPr/>
        </p:nvGrpSpPr>
        <p:grpSpPr>
          <a:xfrm>
            <a:off x="568443" y="319365"/>
            <a:ext cx="1308104" cy="400110"/>
            <a:chOff x="568442" y="319364"/>
            <a:chExt cx="1308104" cy="400111"/>
          </a:xfrm>
        </p:grpSpPr>
        <p:sp>
          <p:nvSpPr>
            <p:cNvPr id="55" name="文本框 23"/>
            <p:cNvSpPr txBox="1"/>
            <p:nvPr/>
          </p:nvSpPr>
          <p:spPr>
            <a:xfrm>
              <a:off x="665958" y="319364"/>
              <a:ext cx="1210588" cy="4001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0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n-ea"/>
                </a:rPr>
                <a:t>個人簡介</a:t>
              </a:r>
              <a:endParaRPr lang="zh-CN" altLang="en-US" sz="20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</a:endParaRPr>
            </a:p>
          </p:txBody>
        </p:sp>
        <p:sp>
          <p:nvSpPr>
            <p:cNvPr id="56" name="等腰三角形 55"/>
            <p:cNvSpPr/>
            <p:nvPr/>
          </p:nvSpPr>
          <p:spPr>
            <a:xfrm rot="16200000" flipH="1" flipV="1">
              <a:off x="492508" y="454911"/>
              <a:ext cx="304323" cy="152455"/>
            </a:xfrm>
            <a:prstGeom prst="triangle">
              <a:avLst/>
            </a:prstGeom>
            <a:solidFill>
              <a:schemeClr val="tx2"/>
            </a:soli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  <a:latin typeface="微软雅黑"/>
                <a:cs typeface="+mn-ea"/>
              </a:endParaRPr>
            </a:p>
          </p:txBody>
        </p:sp>
      </p:grpSp>
      <p:sp>
        <p:nvSpPr>
          <p:cNvPr id="2" name="文字方塊 1">
            <a:extLst>
              <a:ext uri="{FF2B5EF4-FFF2-40B4-BE49-F238E27FC236}">
                <a16:creationId xmlns:a16="http://schemas.microsoft.com/office/drawing/2014/main" id="{54C0D2C8-3DE9-822A-A0EB-114D5D763C1D}"/>
              </a:ext>
            </a:extLst>
          </p:cNvPr>
          <p:cNvSpPr txBox="1"/>
          <p:nvPr/>
        </p:nvSpPr>
        <p:spPr>
          <a:xfrm>
            <a:off x="11760000" y="6488668"/>
            <a:ext cx="43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04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50BC817D-F32B-FCDB-EF91-70C4C3776966}"/>
              </a:ext>
            </a:extLst>
          </p:cNvPr>
          <p:cNvSpPr txBox="1"/>
          <p:nvPr/>
        </p:nvSpPr>
        <p:spPr>
          <a:xfrm>
            <a:off x="3678745" y="871472"/>
            <a:ext cx="8208455" cy="46533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姓        名：蘇柏丞</a:t>
            </a:r>
            <a:endParaRPr lang="en-US" altLang="zh-TW" sz="2000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TW" altLang="en-US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生        日：</a:t>
            </a:r>
            <a:r>
              <a:rPr lang="en-US" altLang="zh-TW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2001/07/13</a:t>
            </a:r>
          </a:p>
          <a:p>
            <a:pPr>
              <a:lnSpc>
                <a:spcPct val="150000"/>
              </a:lnSpc>
            </a:pPr>
            <a:r>
              <a:rPr lang="zh-TW" altLang="en-US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信        箱：</a:t>
            </a:r>
            <a:r>
              <a:rPr lang="en-US" altLang="zh-TW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  <a:hlinkClick r:id="rId3"/>
              </a:rPr>
              <a:t>fossum2523@gmail.com</a:t>
            </a:r>
            <a:endParaRPr lang="en-US" altLang="zh-TW" sz="2000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TW" altLang="en-US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電        話：</a:t>
            </a:r>
            <a:r>
              <a:rPr lang="en-US" altLang="zh-TW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0981-933-963</a:t>
            </a:r>
          </a:p>
          <a:p>
            <a:pPr>
              <a:lnSpc>
                <a:spcPct val="150000"/>
              </a:lnSpc>
            </a:pPr>
            <a:r>
              <a:rPr lang="zh-TW" altLang="en-US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學</a:t>
            </a:r>
            <a:r>
              <a:rPr lang="en-US" altLang="zh-TW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       </a:t>
            </a:r>
            <a:r>
              <a:rPr lang="zh-TW" altLang="en-US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歷：臺灣科技大學電子工程學系</a:t>
            </a:r>
            <a:endParaRPr lang="en-US" altLang="zh-TW" sz="2000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TW" altLang="en-US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指導教授：林銘波教授</a:t>
            </a:r>
            <a:endParaRPr lang="en-US" altLang="zh-TW" sz="2000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TW" altLang="en-US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實  驗  室：數位積體電路實驗室</a:t>
            </a:r>
          </a:p>
          <a:p>
            <a:pPr>
              <a:lnSpc>
                <a:spcPct val="150000"/>
              </a:lnSpc>
            </a:pPr>
            <a:r>
              <a:rPr lang="zh-TW" altLang="en-US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相關課程：</a:t>
            </a:r>
            <a:r>
              <a:rPr lang="en-US" altLang="zh-TW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FPGA</a:t>
            </a:r>
            <a:r>
              <a:rPr lang="zh-TW" altLang="en-US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系統設計實務</a:t>
            </a:r>
            <a:r>
              <a:rPr lang="en-US" altLang="zh-TW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(A+)</a:t>
            </a:r>
            <a:r>
              <a:rPr lang="zh-TW" altLang="en-US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、超大型積體電路設計</a:t>
            </a:r>
            <a:r>
              <a:rPr lang="en-US" altLang="zh-TW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(A+)</a:t>
            </a:r>
            <a:r>
              <a:rPr lang="zh-TW" altLang="en-US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、</a:t>
            </a:r>
            <a:r>
              <a:rPr lang="en-US" altLang="zh-TW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	</a:t>
            </a:r>
            <a:r>
              <a:rPr lang="zh-TW" altLang="en-US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    </a:t>
            </a:r>
            <a:r>
              <a:rPr lang="en-US" altLang="zh-TW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	</a:t>
            </a:r>
            <a:r>
              <a:rPr lang="zh-TW" altLang="en-US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     系統晶片設計實驗</a:t>
            </a:r>
            <a:r>
              <a:rPr lang="en-US" altLang="zh-TW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(A+)</a:t>
            </a:r>
            <a:r>
              <a:rPr lang="zh-TW" altLang="en-US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、數位積體電路分析與設計</a:t>
            </a:r>
            <a:r>
              <a:rPr lang="en-US" altLang="zh-TW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zh-TW" altLang="en-US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修習中</a:t>
            </a:r>
            <a:r>
              <a:rPr lang="en-US" altLang="zh-TW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) </a:t>
            </a:r>
            <a:r>
              <a:rPr lang="zh-TW" altLang="en-US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、</a:t>
            </a:r>
            <a:endParaRPr lang="en-US" altLang="zh-TW" sz="2000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TW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	     </a:t>
            </a:r>
            <a:r>
              <a:rPr lang="zh-TW" altLang="en-US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高等計算機演算法</a:t>
            </a:r>
            <a:r>
              <a:rPr lang="en-US" altLang="zh-TW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zh-TW" altLang="en-US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修習中</a:t>
            </a:r>
            <a:r>
              <a:rPr lang="en-US" altLang="zh-TW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) </a:t>
            </a:r>
            <a:r>
              <a:rPr lang="zh-TW" altLang="en-US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、 高等數位訊號處理</a:t>
            </a:r>
            <a:r>
              <a:rPr lang="en-US" altLang="zh-TW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zh-TW" altLang="en-US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修習中</a:t>
            </a:r>
            <a:r>
              <a:rPr lang="en-US" altLang="zh-TW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)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957AE4E-87CE-4782-AAFD-D78B98D2BB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502" y="921652"/>
            <a:ext cx="2431742" cy="3646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546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29">
            <a:extLst>
              <a:ext uri="{FF2B5EF4-FFF2-40B4-BE49-F238E27FC236}">
                <a16:creationId xmlns:a16="http://schemas.microsoft.com/office/drawing/2014/main" id="{E3C1195E-6C7F-4C96-906A-6EDE75AE5BD3}"/>
              </a:ext>
            </a:extLst>
          </p:cNvPr>
          <p:cNvSpPr/>
          <p:nvPr/>
        </p:nvSpPr>
        <p:spPr>
          <a:xfrm>
            <a:off x="-746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4" name="组合 53"/>
          <p:cNvGrpSpPr/>
          <p:nvPr/>
        </p:nvGrpSpPr>
        <p:grpSpPr>
          <a:xfrm>
            <a:off x="568443" y="319365"/>
            <a:ext cx="3164381" cy="400110"/>
            <a:chOff x="568442" y="319364"/>
            <a:chExt cx="3164381" cy="400111"/>
          </a:xfrm>
        </p:grpSpPr>
        <p:sp>
          <p:nvSpPr>
            <p:cNvPr id="55" name="文本框 23"/>
            <p:cNvSpPr txBox="1"/>
            <p:nvPr/>
          </p:nvSpPr>
          <p:spPr>
            <a:xfrm>
              <a:off x="665958" y="319364"/>
              <a:ext cx="3066865" cy="4001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0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n-ea"/>
                </a:rPr>
                <a:t>教育性晶片下線經驗</a:t>
              </a:r>
              <a:r>
                <a:rPr lang="en-US" altLang="zh-TW" sz="20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n-ea"/>
                </a:rPr>
                <a:t>-AES</a:t>
              </a:r>
              <a:endParaRPr lang="zh-CN" altLang="en-US" sz="20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</a:endParaRPr>
            </a:p>
          </p:txBody>
        </p:sp>
        <p:sp>
          <p:nvSpPr>
            <p:cNvPr id="56" name="等腰三角形 55"/>
            <p:cNvSpPr/>
            <p:nvPr/>
          </p:nvSpPr>
          <p:spPr>
            <a:xfrm rot="16200000" flipH="1" flipV="1">
              <a:off x="492508" y="454911"/>
              <a:ext cx="304323" cy="152455"/>
            </a:xfrm>
            <a:prstGeom prst="triangle">
              <a:avLst/>
            </a:prstGeom>
            <a:solidFill>
              <a:schemeClr val="tx2"/>
            </a:soli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  <a:latin typeface="微软雅黑"/>
                <a:cs typeface="+mn-ea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文字方塊 125">
                <a:extLst>
                  <a:ext uri="{FF2B5EF4-FFF2-40B4-BE49-F238E27FC236}">
                    <a16:creationId xmlns:a16="http://schemas.microsoft.com/office/drawing/2014/main" id="{3096144A-0598-4B75-83AE-DCDDAEC087FD}"/>
                  </a:ext>
                </a:extLst>
              </p:cNvPr>
              <p:cNvSpPr txBox="1"/>
              <p:nvPr/>
            </p:nvSpPr>
            <p:spPr>
              <a:xfrm>
                <a:off x="1060561" y="1991420"/>
                <a:ext cx="7983276" cy="17135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altLang="zh-TW" i="1" smtClean="0">
                        <a:effectLst/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𝑎</m:t>
                    </m:r>
                    <m:r>
                      <a:rPr lang="en-US" altLang="zh-TW" i="1" smtClean="0">
                        <a:effectLst/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∙</m:t>
                    </m:r>
                    <m:sSup>
                      <m:sSupPr>
                        <m:ctrlPr>
                          <a:rPr lang="zh-TW" altLang="zh-TW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p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−1</m:t>
                        </m:r>
                      </m:sup>
                    </m:sSup>
                    <m:r>
                      <a:rPr lang="en-US" altLang="zh-TW" i="1">
                        <a:effectLst/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=1</m:t>
                    </m:r>
                  </m:oMath>
                </a14:m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TW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TW" i="1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p>
                        <m:r>
                          <a:rPr lang="en-US" altLang="zh-TW" i="1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the multiplicative inverse of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𝑎</m:t>
                    </m:r>
                  </m:oMath>
                </a14:m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From [11], the multiplicative inverse can be computed using Equation.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b="1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b="1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altLang="zh-TW" sz="1800" b="1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𝒃𝒙</m:t>
                          </m:r>
                          <m:r>
                            <a:rPr lang="en-US" altLang="zh-TW" sz="1800" b="1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altLang="zh-TW" sz="1800" b="1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𝒄</m:t>
                          </m:r>
                          <m:r>
                            <a:rPr lang="en-US" altLang="zh-TW" sz="1800" b="1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TW" sz="1800" b="1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altLang="zh-TW" sz="1800" b="1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𝟏</m:t>
                          </m:r>
                        </m:sup>
                      </m:sSup>
                      <m:r>
                        <a:rPr lang="en-US" altLang="zh-TW" sz="1800" b="1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 </m:t>
                      </m:r>
                      <m:r>
                        <a:rPr lang="en-US" altLang="zh-TW" sz="1800" b="1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𝒃</m:t>
                      </m:r>
                      <m:sSup>
                        <m:sSupPr>
                          <m:ctrlPr>
                            <a:rPr lang="en-US" altLang="zh-TW" sz="1800" b="1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b="1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altLang="zh-TW" sz="1800" b="1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1800" b="1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𝒃</m:t>
                              </m:r>
                            </m:e>
                            <m:sup>
                              <m:r>
                                <a:rPr lang="en-US" altLang="zh-TW" sz="1800" b="1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altLang="zh-TW" sz="1800" b="1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𝝀</m:t>
                          </m:r>
                          <m:r>
                            <a:rPr lang="en-US" altLang="zh-TW" sz="1800" b="1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altLang="zh-TW" sz="1800" b="1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𝒄</m:t>
                          </m:r>
                          <m:r>
                            <a:rPr lang="en-US" altLang="zh-TW" sz="1800" b="1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altLang="zh-TW" sz="1800" b="1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𝒃</m:t>
                          </m:r>
                          <m:r>
                            <a:rPr lang="en-US" altLang="zh-TW" sz="1800" b="1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altLang="zh-TW" sz="1800" b="1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𝒄</m:t>
                          </m:r>
                          <m:r>
                            <a:rPr lang="en-US" altLang="zh-TW" sz="1800" b="1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))</m:t>
                          </m:r>
                        </m:e>
                        <m:sup>
                          <m:r>
                            <a:rPr lang="en-US" altLang="zh-TW" sz="1800" b="1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altLang="zh-TW" sz="1800" b="1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𝟏</m:t>
                          </m:r>
                        </m:sup>
                      </m:sSup>
                      <m:r>
                        <a:rPr lang="en-US" altLang="zh-TW" sz="1800" b="1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𝒙</m:t>
                      </m:r>
                      <m:r>
                        <a:rPr lang="en-US" altLang="zh-TW" sz="1800" b="1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+(</m:t>
                      </m:r>
                      <m:r>
                        <a:rPr lang="en-US" altLang="zh-TW" sz="1800" b="1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𝒄</m:t>
                      </m:r>
                      <m:r>
                        <a:rPr lang="en-US" altLang="zh-TW" sz="1800" b="1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altLang="zh-TW" sz="1800" b="1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𝒃</m:t>
                      </m:r>
                      <m:r>
                        <a:rPr lang="en-US" altLang="zh-TW" sz="1800" b="1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  <m:sSup>
                        <m:sSupPr>
                          <m:ctrlPr>
                            <a:rPr lang="en-US" altLang="zh-TW" sz="1800" b="1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b="1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altLang="zh-TW" sz="1800" b="1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1800" b="1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𝒃</m:t>
                              </m:r>
                            </m:e>
                            <m:sup>
                              <m:r>
                                <a:rPr lang="en-US" altLang="zh-TW" sz="1800" b="1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altLang="zh-TW" sz="1800" b="1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𝝀</m:t>
                          </m:r>
                          <m:r>
                            <a:rPr lang="en-US" altLang="zh-TW" sz="1800" b="1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+ </m:t>
                          </m:r>
                          <m:r>
                            <a:rPr lang="en-US" altLang="zh-TW" sz="1800" b="1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𝒄</m:t>
                          </m:r>
                          <m:r>
                            <a:rPr lang="en-US" altLang="zh-TW" sz="1800" b="1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altLang="zh-TW" sz="1800" b="1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𝒃</m:t>
                          </m:r>
                          <m:r>
                            <a:rPr lang="en-US" altLang="zh-TW" sz="1800" b="1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+ </m:t>
                          </m:r>
                          <m:r>
                            <a:rPr lang="en-US" altLang="zh-TW" sz="1800" b="1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𝒄</m:t>
                          </m:r>
                          <m:r>
                            <a:rPr lang="en-US" altLang="zh-TW" sz="1800" b="1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))</m:t>
                          </m:r>
                        </m:e>
                        <m:sup>
                          <m:r>
                            <a:rPr lang="en-US" altLang="zh-TW" sz="1800" b="1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altLang="zh-TW" sz="1800" b="1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𝟏</m:t>
                          </m:r>
                        </m:sup>
                      </m:sSup>
                    </m:oMath>
                  </m:oMathPara>
                </a14:m>
                <a:endParaRPr lang="en-US" altLang="zh-TW" sz="18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TW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irreducible polynomial 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18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TW" sz="18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TW" sz="18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TW" sz="1800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TW" sz="1800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altLang="zh-TW" sz="1800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zh-TW" altLang="en-US" sz="1800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𝜆</m:t>
                    </m:r>
                    <m:r>
                      <a:rPr lang="en-US" altLang="zh-TW" sz="18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altLang="zh-TW" sz="18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zh-TW" altLang="en-US" sz="18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6" name="文字方塊 125">
                <a:extLst>
                  <a:ext uri="{FF2B5EF4-FFF2-40B4-BE49-F238E27FC236}">
                    <a16:creationId xmlns:a16="http://schemas.microsoft.com/office/drawing/2014/main" id="{3096144A-0598-4B75-83AE-DCDDAEC087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0561" y="1991420"/>
                <a:ext cx="7983276" cy="1713546"/>
              </a:xfrm>
              <a:prstGeom prst="rect">
                <a:avLst/>
              </a:prstGeom>
              <a:blipFill>
                <a:blip r:embed="rId3"/>
                <a:stretch>
                  <a:fillRect l="-687" b="-498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7" name="矩形 126">
            <a:extLst>
              <a:ext uri="{FF2B5EF4-FFF2-40B4-BE49-F238E27FC236}">
                <a16:creationId xmlns:a16="http://schemas.microsoft.com/office/drawing/2014/main" id="{DA3FAB3B-B7BD-4AFC-96E1-656B4C7AA7D9}"/>
              </a:ext>
            </a:extLst>
          </p:cNvPr>
          <p:cNvSpPr/>
          <p:nvPr/>
        </p:nvSpPr>
        <p:spPr>
          <a:xfrm>
            <a:off x="-9414" y="6584630"/>
            <a:ext cx="1219773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 : E. NC Mui, “Practical Implementation of </a:t>
            </a:r>
            <a:r>
              <a:rPr lang="en-US" altLang="zh-TW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Rijndael</a:t>
            </a:r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S-Box Using Combinational Logic,” unpublished draft.</a:t>
            </a:r>
          </a:p>
        </p:txBody>
      </p:sp>
      <p:sp>
        <p:nvSpPr>
          <p:cNvPr id="128" name="文本框 16">
            <a:extLst>
              <a:ext uri="{FF2B5EF4-FFF2-40B4-BE49-F238E27FC236}">
                <a16:creationId xmlns:a16="http://schemas.microsoft.com/office/drawing/2014/main" id="{F29D7D05-21F3-4C8C-A0C7-82FCE1EAA8E9}"/>
              </a:ext>
            </a:extLst>
          </p:cNvPr>
          <p:cNvSpPr txBox="1"/>
          <p:nvPr/>
        </p:nvSpPr>
        <p:spPr>
          <a:xfrm>
            <a:off x="1059707" y="1587500"/>
            <a:ext cx="25651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n-US" altLang="zh-TW" sz="2000" b="1" dirty="0">
                <a:solidFill>
                  <a:schemeClr val="accent6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Multiplicative inverse</a:t>
            </a:r>
          </a:p>
        </p:txBody>
      </p:sp>
      <p:cxnSp>
        <p:nvCxnSpPr>
          <p:cNvPr id="129" name="直線接點 128">
            <a:extLst>
              <a:ext uri="{FF2B5EF4-FFF2-40B4-BE49-F238E27FC236}">
                <a16:creationId xmlns:a16="http://schemas.microsoft.com/office/drawing/2014/main" id="{3929BC16-80BD-46A0-9A0F-88DD4250DC12}"/>
              </a:ext>
            </a:extLst>
          </p:cNvPr>
          <p:cNvCxnSpPr>
            <a:cxnSpLocks/>
          </p:cNvCxnSpPr>
          <p:nvPr/>
        </p:nvCxnSpPr>
        <p:spPr>
          <a:xfrm>
            <a:off x="1056751" y="1989671"/>
            <a:ext cx="2700000" cy="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0" name="群組 129">
            <a:extLst>
              <a:ext uri="{FF2B5EF4-FFF2-40B4-BE49-F238E27FC236}">
                <a16:creationId xmlns:a16="http://schemas.microsoft.com/office/drawing/2014/main" id="{768D94A5-6598-43FE-9580-6BE6EBF66CC6}"/>
              </a:ext>
            </a:extLst>
          </p:cNvPr>
          <p:cNvGrpSpPr/>
          <p:nvPr/>
        </p:nvGrpSpPr>
        <p:grpSpPr>
          <a:xfrm>
            <a:off x="2686301" y="4398088"/>
            <a:ext cx="6824477" cy="1115038"/>
            <a:chOff x="114806" y="2577465"/>
            <a:chExt cx="6824477" cy="111503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1" name="矩形 130">
                  <a:extLst>
                    <a:ext uri="{FF2B5EF4-FFF2-40B4-BE49-F238E27FC236}">
                      <a16:creationId xmlns:a16="http://schemas.microsoft.com/office/drawing/2014/main" id="{D82D30C5-54A9-4BCD-B653-86704D842F0D}"/>
                    </a:ext>
                  </a:extLst>
                </p:cNvPr>
                <p:cNvSpPr/>
                <p:nvPr/>
              </p:nvSpPr>
              <p:spPr>
                <a:xfrm>
                  <a:off x="907878" y="2971945"/>
                  <a:ext cx="360000" cy="360000"/>
                </a:xfrm>
                <a:prstGeom prst="rect">
                  <a:avLst/>
                </a:prstGeom>
                <a:noFill/>
                <a:ln w="127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just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zh-TW" altLang="en-US" sz="1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</m:oMath>
                    </m:oMathPara>
                  </a14:m>
                  <a:endParaRPr lang="zh-TW" altLang="en-US" sz="1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90" name="矩形 189">
                  <a:extLst>
                    <a:ext uri="{FF2B5EF4-FFF2-40B4-BE49-F238E27FC236}">
                      <a16:creationId xmlns:a16="http://schemas.microsoft.com/office/drawing/2014/main" id="{23862EBB-5302-4BDE-A2DD-B730D64F9BE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7878" y="2971945"/>
                  <a:ext cx="360000" cy="360000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  <a:ln w="12700">
                  <a:solidFill>
                    <a:srgbClr val="000000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32" name="群組 131">
              <a:extLst>
                <a:ext uri="{FF2B5EF4-FFF2-40B4-BE49-F238E27FC236}">
                  <a16:creationId xmlns:a16="http://schemas.microsoft.com/office/drawing/2014/main" id="{480258C8-7BC7-4BAD-ABE9-3BC22DF63BF0}"/>
                </a:ext>
              </a:extLst>
            </p:cNvPr>
            <p:cNvGrpSpPr/>
            <p:nvPr/>
          </p:nvGrpSpPr>
          <p:grpSpPr>
            <a:xfrm>
              <a:off x="2040356" y="3422503"/>
              <a:ext cx="180000" cy="180000"/>
              <a:chOff x="2616764" y="5400675"/>
              <a:chExt cx="180000" cy="180000"/>
            </a:xfrm>
          </p:grpSpPr>
          <p:sp>
            <p:nvSpPr>
              <p:cNvPr id="180" name="橢圓 179">
                <a:extLst>
                  <a:ext uri="{FF2B5EF4-FFF2-40B4-BE49-F238E27FC236}">
                    <a16:creationId xmlns:a16="http://schemas.microsoft.com/office/drawing/2014/main" id="{00367B89-4E87-4069-A240-AEBCC3A1199E}"/>
                  </a:ext>
                </a:extLst>
              </p:cNvPr>
              <p:cNvSpPr/>
              <p:nvPr/>
            </p:nvSpPr>
            <p:spPr>
              <a:xfrm>
                <a:off x="2616764" y="5400675"/>
                <a:ext cx="180000" cy="180000"/>
              </a:xfrm>
              <a:prstGeom prst="ellipse">
                <a:avLst/>
              </a:prstGeom>
              <a:noFill/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zh-TW" altLang="en-US" sz="1000"/>
              </a:p>
            </p:txBody>
          </p:sp>
          <p:cxnSp>
            <p:nvCxnSpPr>
              <p:cNvPr id="181" name="直線接點 180">
                <a:extLst>
                  <a:ext uri="{FF2B5EF4-FFF2-40B4-BE49-F238E27FC236}">
                    <a16:creationId xmlns:a16="http://schemas.microsoft.com/office/drawing/2014/main" id="{C6C1FC1E-2806-4497-B8C9-5A1E8C879E3E}"/>
                  </a:ext>
                </a:extLst>
              </p:cNvPr>
              <p:cNvCxnSpPr>
                <a:cxnSpLocks/>
                <a:stCxn id="180" idx="0"/>
                <a:endCxn id="180" idx="4"/>
              </p:cNvCxnSpPr>
              <p:nvPr/>
            </p:nvCxnSpPr>
            <p:spPr>
              <a:xfrm>
                <a:off x="2706764" y="5400675"/>
                <a:ext cx="0" cy="180000"/>
              </a:xfrm>
              <a:prstGeom prst="line">
                <a:avLst/>
              </a:prstGeom>
              <a:ln w="1270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直線接點 181">
                <a:extLst>
                  <a:ext uri="{FF2B5EF4-FFF2-40B4-BE49-F238E27FC236}">
                    <a16:creationId xmlns:a16="http://schemas.microsoft.com/office/drawing/2014/main" id="{85ED7169-3A44-4B3F-AD16-033D712339AF}"/>
                  </a:ext>
                </a:extLst>
              </p:cNvPr>
              <p:cNvCxnSpPr>
                <a:cxnSpLocks/>
                <a:stCxn id="180" idx="2"/>
                <a:endCxn id="180" idx="6"/>
              </p:cNvCxnSpPr>
              <p:nvPr/>
            </p:nvCxnSpPr>
            <p:spPr>
              <a:xfrm>
                <a:off x="2616764" y="5490675"/>
                <a:ext cx="180000" cy="0"/>
              </a:xfrm>
              <a:prstGeom prst="line">
                <a:avLst/>
              </a:prstGeom>
              <a:ln w="1270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3" name="矩形 132">
                  <a:extLst>
                    <a:ext uri="{FF2B5EF4-FFF2-40B4-BE49-F238E27FC236}">
                      <a16:creationId xmlns:a16="http://schemas.microsoft.com/office/drawing/2014/main" id="{D861D72E-07D7-4B6B-AEAE-FE5BB0DCA36B}"/>
                    </a:ext>
                  </a:extLst>
                </p:cNvPr>
                <p:cNvSpPr/>
                <p:nvPr/>
              </p:nvSpPr>
              <p:spPr>
                <a:xfrm>
                  <a:off x="2312035" y="2611778"/>
                  <a:ext cx="360000" cy="360000"/>
                </a:xfrm>
                <a:prstGeom prst="rect">
                  <a:avLst/>
                </a:prstGeom>
                <a:noFill/>
                <a:ln w="127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just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1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zh-TW" altLang="en-US" sz="1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92" name="矩形 191">
                  <a:extLst>
                    <a:ext uri="{FF2B5EF4-FFF2-40B4-BE49-F238E27FC236}">
                      <a16:creationId xmlns:a16="http://schemas.microsoft.com/office/drawing/2014/main" id="{A2B2D9DB-0611-43CD-A7B6-5670D7E4B10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12035" y="2611778"/>
                  <a:ext cx="360000" cy="360000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  <a:ln w="12700">
                  <a:solidFill>
                    <a:srgbClr val="000000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4" name="接點: 肘形 133">
              <a:extLst>
                <a:ext uri="{FF2B5EF4-FFF2-40B4-BE49-F238E27FC236}">
                  <a16:creationId xmlns:a16="http://schemas.microsoft.com/office/drawing/2014/main" id="{17BA5C88-83DC-4EFC-BBB7-BF566D63799E}"/>
                </a:ext>
              </a:extLst>
            </p:cNvPr>
            <p:cNvCxnSpPr>
              <a:cxnSpLocks/>
              <a:stCxn id="133" idx="1"/>
              <a:endCxn id="180" idx="2"/>
            </p:cNvCxnSpPr>
            <p:nvPr/>
          </p:nvCxnSpPr>
          <p:spPr>
            <a:xfrm rot="10800000" flipV="1">
              <a:off x="2040357" y="2791777"/>
              <a:ext cx="271679" cy="720725"/>
            </a:xfrm>
            <a:prstGeom prst="bentConnector3">
              <a:avLst>
                <a:gd name="adj1" fmla="val 291427"/>
              </a:avLst>
            </a:prstGeom>
            <a:ln w="12700">
              <a:solidFill>
                <a:srgbClr val="00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直線單箭頭接點 134">
              <a:extLst>
                <a:ext uri="{FF2B5EF4-FFF2-40B4-BE49-F238E27FC236}">
                  <a16:creationId xmlns:a16="http://schemas.microsoft.com/office/drawing/2014/main" id="{FEBA519C-D411-48FC-B90C-2188A206A987}"/>
                </a:ext>
              </a:extLst>
            </p:cNvPr>
            <p:cNvCxnSpPr>
              <a:cxnSpLocks/>
              <a:stCxn id="131" idx="3"/>
            </p:cNvCxnSpPr>
            <p:nvPr/>
          </p:nvCxnSpPr>
          <p:spPr>
            <a:xfrm>
              <a:off x="1267878" y="3151945"/>
              <a:ext cx="252312" cy="0"/>
            </a:xfrm>
            <a:prstGeom prst="straightConnector1">
              <a:avLst/>
            </a:prstGeom>
            <a:ln w="127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6" name="矩形 135">
                  <a:extLst>
                    <a:ext uri="{FF2B5EF4-FFF2-40B4-BE49-F238E27FC236}">
                      <a16:creationId xmlns:a16="http://schemas.microsoft.com/office/drawing/2014/main" id="{3E7E1BF9-6BA0-4058-B546-CA10C97A8D82}"/>
                    </a:ext>
                  </a:extLst>
                </p:cNvPr>
                <p:cNvSpPr/>
                <p:nvPr/>
              </p:nvSpPr>
              <p:spPr>
                <a:xfrm>
                  <a:off x="3032034" y="2611606"/>
                  <a:ext cx="360000" cy="360000"/>
                </a:xfrm>
                <a:prstGeom prst="rect">
                  <a:avLst/>
                </a:prstGeom>
                <a:noFill/>
                <a:ln w="127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just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zh-TW" sz="1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×</m:t>
                        </m:r>
                        <m:r>
                          <a:rPr lang="zh-TW" altLang="en-US" sz="1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𝜆</m:t>
                        </m:r>
                      </m:oMath>
                    </m:oMathPara>
                  </a14:m>
                  <a:endParaRPr lang="zh-TW" altLang="en-US" sz="1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95" name="矩形 194">
                  <a:extLst>
                    <a:ext uri="{FF2B5EF4-FFF2-40B4-BE49-F238E27FC236}">
                      <a16:creationId xmlns:a16="http://schemas.microsoft.com/office/drawing/2014/main" id="{9EE9C508-C386-4E87-815B-BA16F817D66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32034" y="2611606"/>
                  <a:ext cx="360000" cy="360000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  <a:ln w="12700">
                  <a:solidFill>
                    <a:srgbClr val="000000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7" name="矩形 136">
                  <a:extLst>
                    <a:ext uri="{FF2B5EF4-FFF2-40B4-BE49-F238E27FC236}">
                      <a16:creationId xmlns:a16="http://schemas.microsoft.com/office/drawing/2014/main" id="{55FE993D-F10B-4E65-994B-52C830FC76A9}"/>
                    </a:ext>
                  </a:extLst>
                </p:cNvPr>
                <p:cNvSpPr/>
                <p:nvPr/>
              </p:nvSpPr>
              <p:spPr>
                <a:xfrm>
                  <a:off x="3968182" y="2972140"/>
                  <a:ext cx="360000" cy="360000"/>
                </a:xfrm>
                <a:prstGeom prst="rect">
                  <a:avLst/>
                </a:prstGeom>
                <a:noFill/>
                <a:ln w="127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just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1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−1</m:t>
                            </m:r>
                          </m:sup>
                        </m:sSup>
                      </m:oMath>
                    </m:oMathPara>
                  </a14:m>
                  <a:endParaRPr lang="zh-TW" altLang="en-US" sz="1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96" name="矩形 195">
                  <a:extLst>
                    <a:ext uri="{FF2B5EF4-FFF2-40B4-BE49-F238E27FC236}">
                      <a16:creationId xmlns:a16="http://schemas.microsoft.com/office/drawing/2014/main" id="{DC57AF2D-6B81-4258-A95C-029D2B57540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68182" y="2972140"/>
                  <a:ext cx="360000" cy="360000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  <a:ln w="12700">
                  <a:solidFill>
                    <a:srgbClr val="000000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8" name="矩形 137">
                  <a:extLst>
                    <a:ext uri="{FF2B5EF4-FFF2-40B4-BE49-F238E27FC236}">
                      <a16:creationId xmlns:a16="http://schemas.microsoft.com/office/drawing/2014/main" id="{35EE13B6-1CAD-4FFF-8385-B8CF08B710C3}"/>
                    </a:ext>
                  </a:extLst>
                </p:cNvPr>
                <p:cNvSpPr/>
                <p:nvPr/>
              </p:nvSpPr>
              <p:spPr>
                <a:xfrm>
                  <a:off x="3032034" y="3332503"/>
                  <a:ext cx="360000" cy="360000"/>
                </a:xfrm>
                <a:prstGeom prst="rect">
                  <a:avLst/>
                </a:prstGeom>
                <a:noFill/>
                <a:ln w="127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just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zh-TW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×</m:t>
                        </m:r>
                      </m:oMath>
                    </m:oMathPara>
                  </a14:m>
                  <a:endParaRPr lang="zh-TW" altLang="en-US" sz="16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97" name="矩形 196">
                  <a:extLst>
                    <a:ext uri="{FF2B5EF4-FFF2-40B4-BE49-F238E27FC236}">
                      <a16:creationId xmlns:a16="http://schemas.microsoft.com/office/drawing/2014/main" id="{F3B43DAF-AA71-41E6-8CD9-71A5D3CA9E4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32034" y="3332503"/>
                  <a:ext cx="360000" cy="360000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  <a:ln w="12700">
                  <a:solidFill>
                    <a:srgbClr val="000000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9" name="矩形 138">
                  <a:extLst>
                    <a:ext uri="{FF2B5EF4-FFF2-40B4-BE49-F238E27FC236}">
                      <a16:creationId xmlns:a16="http://schemas.microsoft.com/office/drawing/2014/main" id="{8FC50B46-289B-4DE4-981A-D5ACC641B38B}"/>
                    </a:ext>
                  </a:extLst>
                </p:cNvPr>
                <p:cNvSpPr/>
                <p:nvPr/>
              </p:nvSpPr>
              <p:spPr>
                <a:xfrm>
                  <a:off x="5725295" y="2972503"/>
                  <a:ext cx="360000" cy="360000"/>
                </a:xfrm>
                <a:prstGeom prst="rect">
                  <a:avLst/>
                </a:prstGeom>
                <a:noFill/>
                <a:ln w="127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just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1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TW" altLang="en-US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p>
                            <m: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oMath>
                    </m:oMathPara>
                  </a14:m>
                  <a:endParaRPr lang="zh-TW" altLang="en-US" sz="1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98" name="矩形 197">
                  <a:extLst>
                    <a:ext uri="{FF2B5EF4-FFF2-40B4-BE49-F238E27FC236}">
                      <a16:creationId xmlns:a16="http://schemas.microsoft.com/office/drawing/2014/main" id="{9E02EB36-34C3-4B27-ABD8-F8BE5F12A02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25295" y="2972503"/>
                  <a:ext cx="360000" cy="360000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  <a:ln w="12700">
                  <a:solidFill>
                    <a:srgbClr val="000000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40" name="群組 139">
              <a:extLst>
                <a:ext uri="{FF2B5EF4-FFF2-40B4-BE49-F238E27FC236}">
                  <a16:creationId xmlns:a16="http://schemas.microsoft.com/office/drawing/2014/main" id="{A3E98066-BF53-4218-8E8D-C81A0489265F}"/>
                </a:ext>
              </a:extLst>
            </p:cNvPr>
            <p:cNvGrpSpPr/>
            <p:nvPr/>
          </p:nvGrpSpPr>
          <p:grpSpPr>
            <a:xfrm>
              <a:off x="3553879" y="3061823"/>
              <a:ext cx="180000" cy="180000"/>
              <a:chOff x="2616764" y="5400675"/>
              <a:chExt cx="180000" cy="180000"/>
            </a:xfrm>
          </p:grpSpPr>
          <p:sp>
            <p:nvSpPr>
              <p:cNvPr id="177" name="橢圓 176">
                <a:extLst>
                  <a:ext uri="{FF2B5EF4-FFF2-40B4-BE49-F238E27FC236}">
                    <a16:creationId xmlns:a16="http://schemas.microsoft.com/office/drawing/2014/main" id="{38379ED6-47EE-45A9-ACA1-CA0635AC4880}"/>
                  </a:ext>
                </a:extLst>
              </p:cNvPr>
              <p:cNvSpPr/>
              <p:nvPr/>
            </p:nvSpPr>
            <p:spPr>
              <a:xfrm>
                <a:off x="2616764" y="5400675"/>
                <a:ext cx="180000" cy="180000"/>
              </a:xfrm>
              <a:prstGeom prst="ellipse">
                <a:avLst/>
              </a:prstGeom>
              <a:noFill/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zh-TW" altLang="en-US" sz="1000"/>
              </a:p>
            </p:txBody>
          </p:sp>
          <p:cxnSp>
            <p:nvCxnSpPr>
              <p:cNvPr id="178" name="直線接點 177">
                <a:extLst>
                  <a:ext uri="{FF2B5EF4-FFF2-40B4-BE49-F238E27FC236}">
                    <a16:creationId xmlns:a16="http://schemas.microsoft.com/office/drawing/2014/main" id="{D6A762BF-7875-4B35-B199-8A9B01ACD29D}"/>
                  </a:ext>
                </a:extLst>
              </p:cNvPr>
              <p:cNvCxnSpPr>
                <a:cxnSpLocks/>
                <a:stCxn id="177" idx="0"/>
                <a:endCxn id="177" idx="4"/>
              </p:cNvCxnSpPr>
              <p:nvPr/>
            </p:nvCxnSpPr>
            <p:spPr>
              <a:xfrm>
                <a:off x="2706764" y="5400675"/>
                <a:ext cx="0" cy="180000"/>
              </a:xfrm>
              <a:prstGeom prst="line">
                <a:avLst/>
              </a:prstGeom>
              <a:ln w="1270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直線接點 178">
                <a:extLst>
                  <a:ext uri="{FF2B5EF4-FFF2-40B4-BE49-F238E27FC236}">
                    <a16:creationId xmlns:a16="http://schemas.microsoft.com/office/drawing/2014/main" id="{878B510F-4A5F-42E0-9329-54E64B41E147}"/>
                  </a:ext>
                </a:extLst>
              </p:cNvPr>
              <p:cNvCxnSpPr>
                <a:cxnSpLocks/>
                <a:stCxn id="177" idx="2"/>
                <a:endCxn id="177" idx="6"/>
              </p:cNvCxnSpPr>
              <p:nvPr/>
            </p:nvCxnSpPr>
            <p:spPr>
              <a:xfrm>
                <a:off x="2616764" y="5490675"/>
                <a:ext cx="180000" cy="0"/>
              </a:xfrm>
              <a:prstGeom prst="line">
                <a:avLst/>
              </a:prstGeom>
              <a:ln w="1270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1" name="矩形 140">
                  <a:extLst>
                    <a:ext uri="{FF2B5EF4-FFF2-40B4-BE49-F238E27FC236}">
                      <a16:creationId xmlns:a16="http://schemas.microsoft.com/office/drawing/2014/main" id="{99012215-8BDE-4F4F-A94E-1336E6445A89}"/>
                    </a:ext>
                  </a:extLst>
                </p:cNvPr>
                <p:cNvSpPr/>
                <p:nvPr/>
              </p:nvSpPr>
              <p:spPr>
                <a:xfrm>
                  <a:off x="4773339" y="2613683"/>
                  <a:ext cx="360000" cy="360000"/>
                </a:xfrm>
                <a:prstGeom prst="rect">
                  <a:avLst/>
                </a:prstGeom>
                <a:noFill/>
                <a:ln w="127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just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zh-TW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×</m:t>
                        </m:r>
                      </m:oMath>
                    </m:oMathPara>
                  </a14:m>
                  <a:endParaRPr lang="zh-TW" altLang="en-US" sz="16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00" name="矩形 199">
                  <a:extLst>
                    <a:ext uri="{FF2B5EF4-FFF2-40B4-BE49-F238E27FC236}">
                      <a16:creationId xmlns:a16="http://schemas.microsoft.com/office/drawing/2014/main" id="{0B425A52-C206-4595-97E8-74B6D012777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73339" y="2613683"/>
                  <a:ext cx="360000" cy="360000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  <a:ln w="12700">
                  <a:solidFill>
                    <a:srgbClr val="000000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2" name="矩形 141">
                  <a:extLst>
                    <a:ext uri="{FF2B5EF4-FFF2-40B4-BE49-F238E27FC236}">
                      <a16:creationId xmlns:a16="http://schemas.microsoft.com/office/drawing/2014/main" id="{787F6C5F-167F-4918-A46C-FA42ECA8B1BB}"/>
                    </a:ext>
                  </a:extLst>
                </p:cNvPr>
                <p:cNvSpPr/>
                <p:nvPr/>
              </p:nvSpPr>
              <p:spPr>
                <a:xfrm>
                  <a:off x="4773338" y="3332503"/>
                  <a:ext cx="360000" cy="360000"/>
                </a:xfrm>
                <a:prstGeom prst="rect">
                  <a:avLst/>
                </a:prstGeom>
                <a:noFill/>
                <a:ln w="127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just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zh-TW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×</m:t>
                        </m:r>
                      </m:oMath>
                    </m:oMathPara>
                  </a14:m>
                  <a:endParaRPr lang="zh-TW" altLang="en-US" sz="16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01" name="矩形 200">
                  <a:extLst>
                    <a:ext uri="{FF2B5EF4-FFF2-40B4-BE49-F238E27FC236}">
                      <a16:creationId xmlns:a16="http://schemas.microsoft.com/office/drawing/2014/main" id="{C16D784D-F0AB-4BD1-B61E-ACB52C2E93D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73338" y="3332503"/>
                  <a:ext cx="360000" cy="360000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  <a:ln w="12700">
                  <a:solidFill>
                    <a:srgbClr val="000000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3" name="直線單箭頭接點 142">
              <a:extLst>
                <a:ext uri="{FF2B5EF4-FFF2-40B4-BE49-F238E27FC236}">
                  <a16:creationId xmlns:a16="http://schemas.microsoft.com/office/drawing/2014/main" id="{F26E6EE8-A352-40B0-9869-97C13C904F56}"/>
                </a:ext>
              </a:extLst>
            </p:cNvPr>
            <p:cNvCxnSpPr>
              <a:cxnSpLocks/>
              <a:stCxn id="133" idx="3"/>
              <a:endCxn id="136" idx="1"/>
            </p:cNvCxnSpPr>
            <p:nvPr/>
          </p:nvCxnSpPr>
          <p:spPr>
            <a:xfrm flipV="1">
              <a:off x="2672035" y="2791606"/>
              <a:ext cx="359999" cy="172"/>
            </a:xfrm>
            <a:prstGeom prst="straightConnector1">
              <a:avLst/>
            </a:prstGeom>
            <a:ln w="127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直線單箭頭接點 143">
              <a:extLst>
                <a:ext uri="{FF2B5EF4-FFF2-40B4-BE49-F238E27FC236}">
                  <a16:creationId xmlns:a16="http://schemas.microsoft.com/office/drawing/2014/main" id="{BE072D27-036B-46FD-AC50-8D203360FA1C}"/>
                </a:ext>
              </a:extLst>
            </p:cNvPr>
            <p:cNvCxnSpPr>
              <a:stCxn id="180" idx="6"/>
              <a:endCxn id="138" idx="1"/>
            </p:cNvCxnSpPr>
            <p:nvPr/>
          </p:nvCxnSpPr>
          <p:spPr>
            <a:xfrm>
              <a:off x="2220356" y="3512503"/>
              <a:ext cx="811678" cy="0"/>
            </a:xfrm>
            <a:prstGeom prst="straightConnector1">
              <a:avLst/>
            </a:prstGeom>
            <a:ln w="127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接點: 肘形 144">
              <a:extLst>
                <a:ext uri="{FF2B5EF4-FFF2-40B4-BE49-F238E27FC236}">
                  <a16:creationId xmlns:a16="http://schemas.microsoft.com/office/drawing/2014/main" id="{625AD811-B86D-4BC5-934B-69769723AACC}"/>
                </a:ext>
              </a:extLst>
            </p:cNvPr>
            <p:cNvCxnSpPr>
              <a:stCxn id="136" idx="3"/>
              <a:endCxn id="177" idx="0"/>
            </p:cNvCxnSpPr>
            <p:nvPr/>
          </p:nvCxnSpPr>
          <p:spPr>
            <a:xfrm>
              <a:off x="3392034" y="2791606"/>
              <a:ext cx="251845" cy="270217"/>
            </a:xfrm>
            <a:prstGeom prst="bentConnector2">
              <a:avLst/>
            </a:prstGeom>
            <a:ln w="127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接點: 肘形 145">
              <a:extLst>
                <a:ext uri="{FF2B5EF4-FFF2-40B4-BE49-F238E27FC236}">
                  <a16:creationId xmlns:a16="http://schemas.microsoft.com/office/drawing/2014/main" id="{466B772B-DFD6-4471-8FC5-6FCEDA860DB1}"/>
                </a:ext>
              </a:extLst>
            </p:cNvPr>
            <p:cNvCxnSpPr>
              <a:stCxn id="138" idx="3"/>
              <a:endCxn id="177" idx="4"/>
            </p:cNvCxnSpPr>
            <p:nvPr/>
          </p:nvCxnSpPr>
          <p:spPr>
            <a:xfrm flipV="1">
              <a:off x="3392034" y="3241823"/>
              <a:ext cx="251845" cy="270680"/>
            </a:xfrm>
            <a:prstGeom prst="bentConnector2">
              <a:avLst/>
            </a:prstGeom>
            <a:ln w="127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直線單箭頭接點 146">
              <a:extLst>
                <a:ext uri="{FF2B5EF4-FFF2-40B4-BE49-F238E27FC236}">
                  <a16:creationId xmlns:a16="http://schemas.microsoft.com/office/drawing/2014/main" id="{5904BDC3-9026-47B3-9F52-429B9E24C1DD}"/>
                </a:ext>
              </a:extLst>
            </p:cNvPr>
            <p:cNvCxnSpPr>
              <a:cxnSpLocks/>
              <a:stCxn id="177" idx="6"/>
              <a:endCxn id="137" idx="1"/>
            </p:cNvCxnSpPr>
            <p:nvPr/>
          </p:nvCxnSpPr>
          <p:spPr>
            <a:xfrm>
              <a:off x="3733879" y="3151823"/>
              <a:ext cx="234303" cy="317"/>
            </a:xfrm>
            <a:prstGeom prst="straightConnector1">
              <a:avLst/>
            </a:prstGeom>
            <a:ln w="127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直線單箭頭接點 147">
              <a:extLst>
                <a:ext uri="{FF2B5EF4-FFF2-40B4-BE49-F238E27FC236}">
                  <a16:creationId xmlns:a16="http://schemas.microsoft.com/office/drawing/2014/main" id="{43ED9A6D-7BC6-4E38-8B0C-645A3F61D714}"/>
                </a:ext>
              </a:extLst>
            </p:cNvPr>
            <p:cNvCxnSpPr>
              <a:cxnSpLocks/>
              <a:endCxn id="180" idx="0"/>
            </p:cNvCxnSpPr>
            <p:nvPr/>
          </p:nvCxnSpPr>
          <p:spPr>
            <a:xfrm>
              <a:off x="2130356" y="2792227"/>
              <a:ext cx="0" cy="630276"/>
            </a:xfrm>
            <a:prstGeom prst="straightConnector1">
              <a:avLst/>
            </a:prstGeom>
            <a:ln w="127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9" name="橢圓 148">
              <a:extLst>
                <a:ext uri="{FF2B5EF4-FFF2-40B4-BE49-F238E27FC236}">
                  <a16:creationId xmlns:a16="http://schemas.microsoft.com/office/drawing/2014/main" id="{B86EB571-F967-4848-B9FF-3AF26E904590}"/>
                </a:ext>
              </a:extLst>
            </p:cNvPr>
            <p:cNvSpPr/>
            <p:nvPr/>
          </p:nvSpPr>
          <p:spPr>
            <a:xfrm>
              <a:off x="2112804" y="2775373"/>
              <a:ext cx="36000" cy="36000"/>
            </a:xfrm>
            <a:prstGeom prst="ellipse">
              <a:avLst/>
            </a:prstGeom>
            <a:solidFill>
              <a:srgbClr val="000000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50" name="直線接點 149">
              <a:extLst>
                <a:ext uri="{FF2B5EF4-FFF2-40B4-BE49-F238E27FC236}">
                  <a16:creationId xmlns:a16="http://schemas.microsoft.com/office/drawing/2014/main" id="{A68E3430-ED03-4313-A5C4-90768F3E00A5}"/>
                </a:ext>
              </a:extLst>
            </p:cNvPr>
            <p:cNvCxnSpPr/>
            <p:nvPr/>
          </p:nvCxnSpPr>
          <p:spPr>
            <a:xfrm flipH="1">
              <a:off x="1592036" y="2755606"/>
              <a:ext cx="72000" cy="72000"/>
            </a:xfrm>
            <a:prstGeom prst="line">
              <a:avLst/>
            </a:prstGeom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1" name="文字方塊 150">
              <a:extLst>
                <a:ext uri="{FF2B5EF4-FFF2-40B4-BE49-F238E27FC236}">
                  <a16:creationId xmlns:a16="http://schemas.microsoft.com/office/drawing/2014/main" id="{2BA08528-D2E3-4B7C-A1D3-63F0FF7A7398}"/>
                </a:ext>
              </a:extLst>
            </p:cNvPr>
            <p:cNvSpPr txBox="1"/>
            <p:nvPr/>
          </p:nvSpPr>
          <p:spPr>
            <a:xfrm>
              <a:off x="1510121" y="2577465"/>
              <a:ext cx="23596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endParaRPr lang="zh-TW" alt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52" name="直線接點 151">
              <a:extLst>
                <a:ext uri="{FF2B5EF4-FFF2-40B4-BE49-F238E27FC236}">
                  <a16:creationId xmlns:a16="http://schemas.microsoft.com/office/drawing/2014/main" id="{A438DD13-42D4-4BA8-9CC2-0D3881EB5220}"/>
                </a:ext>
              </a:extLst>
            </p:cNvPr>
            <p:cNvCxnSpPr/>
            <p:nvPr/>
          </p:nvCxnSpPr>
          <p:spPr>
            <a:xfrm flipH="1">
              <a:off x="1592036" y="3475696"/>
              <a:ext cx="72000" cy="72000"/>
            </a:xfrm>
            <a:prstGeom prst="line">
              <a:avLst/>
            </a:prstGeom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3" name="文字方塊 152">
              <a:extLst>
                <a:ext uri="{FF2B5EF4-FFF2-40B4-BE49-F238E27FC236}">
                  <a16:creationId xmlns:a16="http://schemas.microsoft.com/office/drawing/2014/main" id="{8B84E919-5E94-42E1-8F72-4090306B0ED2}"/>
                </a:ext>
              </a:extLst>
            </p:cNvPr>
            <p:cNvSpPr txBox="1"/>
            <p:nvPr/>
          </p:nvSpPr>
          <p:spPr>
            <a:xfrm>
              <a:off x="1510121" y="3297555"/>
              <a:ext cx="23596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endParaRPr lang="zh-TW" alt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54" name="接點: 肘形 153">
              <a:extLst>
                <a:ext uri="{FF2B5EF4-FFF2-40B4-BE49-F238E27FC236}">
                  <a16:creationId xmlns:a16="http://schemas.microsoft.com/office/drawing/2014/main" id="{AE7C36E5-8796-480C-BDD9-91065F7D7DA9}"/>
                </a:ext>
              </a:extLst>
            </p:cNvPr>
            <p:cNvCxnSpPr>
              <a:cxnSpLocks/>
              <a:endCxn id="138" idx="2"/>
            </p:cNvCxnSpPr>
            <p:nvPr/>
          </p:nvCxnSpPr>
          <p:spPr>
            <a:xfrm>
              <a:off x="1806575" y="3512503"/>
              <a:ext cx="1405459" cy="180000"/>
            </a:xfrm>
            <a:prstGeom prst="bentConnector4">
              <a:avLst>
                <a:gd name="adj1" fmla="val -49"/>
                <a:gd name="adj2" fmla="val 160324"/>
              </a:avLst>
            </a:prstGeom>
            <a:ln w="127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5" name="橢圓 154">
              <a:extLst>
                <a:ext uri="{FF2B5EF4-FFF2-40B4-BE49-F238E27FC236}">
                  <a16:creationId xmlns:a16="http://schemas.microsoft.com/office/drawing/2014/main" id="{1CB7906B-CD00-4FA4-8855-C66636ABF1FE}"/>
                </a:ext>
              </a:extLst>
            </p:cNvPr>
            <p:cNvSpPr/>
            <p:nvPr/>
          </p:nvSpPr>
          <p:spPr>
            <a:xfrm>
              <a:off x="1789703" y="3495553"/>
              <a:ext cx="36000" cy="36000"/>
            </a:xfrm>
            <a:prstGeom prst="ellipse">
              <a:avLst/>
            </a:prstGeom>
            <a:solidFill>
              <a:srgbClr val="000000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56" name="直線單箭頭接點 155">
              <a:extLst>
                <a:ext uri="{FF2B5EF4-FFF2-40B4-BE49-F238E27FC236}">
                  <a16:creationId xmlns:a16="http://schemas.microsoft.com/office/drawing/2014/main" id="{8A5F77A8-2ADA-427E-8616-0618096817C6}"/>
                </a:ext>
              </a:extLst>
            </p:cNvPr>
            <p:cNvCxnSpPr>
              <a:stCxn id="137" idx="3"/>
            </p:cNvCxnSpPr>
            <p:nvPr/>
          </p:nvCxnSpPr>
          <p:spPr>
            <a:xfrm flipV="1">
              <a:off x="4328182" y="3151823"/>
              <a:ext cx="216000" cy="317"/>
            </a:xfrm>
            <a:prstGeom prst="straightConnector1">
              <a:avLst/>
            </a:prstGeom>
            <a:ln w="127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接點: 肘形 156">
              <a:extLst>
                <a:ext uri="{FF2B5EF4-FFF2-40B4-BE49-F238E27FC236}">
                  <a16:creationId xmlns:a16="http://schemas.microsoft.com/office/drawing/2014/main" id="{9406BEAF-657E-41E3-859B-723990F83A61}"/>
                </a:ext>
              </a:extLst>
            </p:cNvPr>
            <p:cNvCxnSpPr>
              <a:stCxn id="141" idx="1"/>
              <a:endCxn id="142" idx="1"/>
            </p:cNvCxnSpPr>
            <p:nvPr/>
          </p:nvCxnSpPr>
          <p:spPr>
            <a:xfrm rot="10800000" flipV="1">
              <a:off x="4773339" y="2793683"/>
              <a:ext cx="1" cy="718820"/>
            </a:xfrm>
            <a:prstGeom prst="bentConnector3">
              <a:avLst>
                <a:gd name="adj1" fmla="val 22860100000"/>
              </a:avLst>
            </a:prstGeom>
            <a:ln w="12700">
              <a:solidFill>
                <a:srgbClr val="00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接點: 肘形 157">
              <a:extLst>
                <a:ext uri="{FF2B5EF4-FFF2-40B4-BE49-F238E27FC236}">
                  <a16:creationId xmlns:a16="http://schemas.microsoft.com/office/drawing/2014/main" id="{C8F58014-C88A-4D49-85AC-6D8278543360}"/>
                </a:ext>
              </a:extLst>
            </p:cNvPr>
            <p:cNvCxnSpPr>
              <a:stCxn id="141" idx="3"/>
              <a:endCxn id="142" idx="3"/>
            </p:cNvCxnSpPr>
            <p:nvPr/>
          </p:nvCxnSpPr>
          <p:spPr>
            <a:xfrm flipH="1">
              <a:off x="5133338" y="2793683"/>
              <a:ext cx="1" cy="718820"/>
            </a:xfrm>
            <a:prstGeom prst="bentConnector3">
              <a:avLst>
                <a:gd name="adj1" fmla="val -22860000000"/>
              </a:avLst>
            </a:prstGeom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直線單箭頭接點 158">
              <a:extLst>
                <a:ext uri="{FF2B5EF4-FFF2-40B4-BE49-F238E27FC236}">
                  <a16:creationId xmlns:a16="http://schemas.microsoft.com/office/drawing/2014/main" id="{4138DA99-654D-442F-9DEF-EA38997EBBC5}"/>
                </a:ext>
              </a:extLst>
            </p:cNvPr>
            <p:cNvCxnSpPr>
              <a:cxnSpLocks/>
              <a:endCxn id="139" idx="1"/>
            </p:cNvCxnSpPr>
            <p:nvPr/>
          </p:nvCxnSpPr>
          <p:spPr>
            <a:xfrm>
              <a:off x="5364480" y="3151823"/>
              <a:ext cx="360815" cy="680"/>
            </a:xfrm>
            <a:prstGeom prst="straightConnector1">
              <a:avLst/>
            </a:prstGeom>
            <a:ln w="127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直線接點 159">
              <a:extLst>
                <a:ext uri="{FF2B5EF4-FFF2-40B4-BE49-F238E27FC236}">
                  <a16:creationId xmlns:a16="http://schemas.microsoft.com/office/drawing/2014/main" id="{D304FE02-161E-42AB-A2F1-290379DFDCB3}"/>
                </a:ext>
              </a:extLst>
            </p:cNvPr>
            <p:cNvCxnSpPr/>
            <p:nvPr/>
          </p:nvCxnSpPr>
          <p:spPr>
            <a:xfrm flipH="1">
              <a:off x="5227767" y="2755606"/>
              <a:ext cx="72000" cy="72000"/>
            </a:xfrm>
            <a:prstGeom prst="line">
              <a:avLst/>
            </a:prstGeom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1" name="文字方塊 160">
              <a:extLst>
                <a:ext uri="{FF2B5EF4-FFF2-40B4-BE49-F238E27FC236}">
                  <a16:creationId xmlns:a16="http://schemas.microsoft.com/office/drawing/2014/main" id="{B83B25DD-131A-46BC-BF2A-8B87F5985182}"/>
                </a:ext>
              </a:extLst>
            </p:cNvPr>
            <p:cNvSpPr txBox="1"/>
            <p:nvPr/>
          </p:nvSpPr>
          <p:spPr>
            <a:xfrm>
              <a:off x="5145852" y="2577465"/>
              <a:ext cx="23596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endParaRPr lang="zh-TW" alt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62" name="直線接點 161">
              <a:extLst>
                <a:ext uri="{FF2B5EF4-FFF2-40B4-BE49-F238E27FC236}">
                  <a16:creationId xmlns:a16="http://schemas.microsoft.com/office/drawing/2014/main" id="{53CCC917-8A93-48F0-922D-34F04DAA2A68}"/>
                </a:ext>
              </a:extLst>
            </p:cNvPr>
            <p:cNvCxnSpPr/>
            <p:nvPr/>
          </p:nvCxnSpPr>
          <p:spPr>
            <a:xfrm flipH="1">
              <a:off x="5228151" y="3475696"/>
              <a:ext cx="72000" cy="72000"/>
            </a:xfrm>
            <a:prstGeom prst="line">
              <a:avLst/>
            </a:prstGeom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3" name="文字方塊 162">
              <a:extLst>
                <a:ext uri="{FF2B5EF4-FFF2-40B4-BE49-F238E27FC236}">
                  <a16:creationId xmlns:a16="http://schemas.microsoft.com/office/drawing/2014/main" id="{569F37DA-7830-45FD-9DCF-D0D4DFE55BB3}"/>
                </a:ext>
              </a:extLst>
            </p:cNvPr>
            <p:cNvSpPr txBox="1"/>
            <p:nvPr/>
          </p:nvSpPr>
          <p:spPr>
            <a:xfrm>
              <a:off x="5146236" y="3297555"/>
              <a:ext cx="23596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endParaRPr lang="zh-TW" alt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64" name="直線接點 163">
              <a:extLst>
                <a:ext uri="{FF2B5EF4-FFF2-40B4-BE49-F238E27FC236}">
                  <a16:creationId xmlns:a16="http://schemas.microsoft.com/office/drawing/2014/main" id="{E9BD361A-A1C3-4A8B-9741-CDA9C945FAC8}"/>
                </a:ext>
              </a:extLst>
            </p:cNvPr>
            <p:cNvCxnSpPr/>
            <p:nvPr/>
          </p:nvCxnSpPr>
          <p:spPr>
            <a:xfrm flipH="1">
              <a:off x="5479227" y="3115472"/>
              <a:ext cx="72000" cy="72000"/>
            </a:xfrm>
            <a:prstGeom prst="line">
              <a:avLst/>
            </a:prstGeom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5" name="文字方塊 164">
              <a:extLst>
                <a:ext uri="{FF2B5EF4-FFF2-40B4-BE49-F238E27FC236}">
                  <a16:creationId xmlns:a16="http://schemas.microsoft.com/office/drawing/2014/main" id="{4C29ECE8-FACD-4A12-A388-F322F1CCE433}"/>
                </a:ext>
              </a:extLst>
            </p:cNvPr>
            <p:cNvSpPr txBox="1"/>
            <p:nvPr/>
          </p:nvSpPr>
          <p:spPr>
            <a:xfrm>
              <a:off x="5397312" y="2937331"/>
              <a:ext cx="23596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8</a:t>
              </a:r>
              <a:endParaRPr lang="zh-TW" alt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66" name="接點: 肘形 165">
              <a:extLst>
                <a:ext uri="{FF2B5EF4-FFF2-40B4-BE49-F238E27FC236}">
                  <a16:creationId xmlns:a16="http://schemas.microsoft.com/office/drawing/2014/main" id="{D6A62B8E-0E61-4639-A9B4-A5F393CF2594}"/>
                </a:ext>
              </a:extLst>
            </p:cNvPr>
            <p:cNvCxnSpPr>
              <a:cxnSpLocks/>
              <a:endCxn id="142" idx="2"/>
            </p:cNvCxnSpPr>
            <p:nvPr/>
          </p:nvCxnSpPr>
          <p:spPr>
            <a:xfrm>
              <a:off x="2562225" y="3512503"/>
              <a:ext cx="2391113" cy="180000"/>
            </a:xfrm>
            <a:prstGeom prst="bentConnector4">
              <a:avLst>
                <a:gd name="adj1" fmla="val 28"/>
                <a:gd name="adj2" fmla="val 220651"/>
              </a:avLst>
            </a:prstGeom>
            <a:ln w="127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7" name="橢圓 166">
              <a:extLst>
                <a:ext uri="{FF2B5EF4-FFF2-40B4-BE49-F238E27FC236}">
                  <a16:creationId xmlns:a16="http://schemas.microsoft.com/office/drawing/2014/main" id="{020955E9-0297-4D34-9421-0D965657A9BD}"/>
                </a:ext>
              </a:extLst>
            </p:cNvPr>
            <p:cNvSpPr/>
            <p:nvPr/>
          </p:nvSpPr>
          <p:spPr>
            <a:xfrm>
              <a:off x="2545701" y="3495358"/>
              <a:ext cx="36000" cy="36000"/>
            </a:xfrm>
            <a:prstGeom prst="ellipse">
              <a:avLst/>
            </a:prstGeom>
            <a:solidFill>
              <a:srgbClr val="000000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68" name="接點: 肘形 167">
              <a:extLst>
                <a:ext uri="{FF2B5EF4-FFF2-40B4-BE49-F238E27FC236}">
                  <a16:creationId xmlns:a16="http://schemas.microsoft.com/office/drawing/2014/main" id="{F0EF965C-4AA2-445C-8FAD-33B2E3EA1BC3}"/>
                </a:ext>
              </a:extLst>
            </p:cNvPr>
            <p:cNvCxnSpPr>
              <a:cxnSpLocks/>
              <a:endCxn id="141" idx="0"/>
            </p:cNvCxnSpPr>
            <p:nvPr/>
          </p:nvCxnSpPr>
          <p:spPr>
            <a:xfrm flipV="1">
              <a:off x="2130356" y="2613683"/>
              <a:ext cx="2822983" cy="176585"/>
            </a:xfrm>
            <a:prstGeom prst="bentConnector4">
              <a:avLst>
                <a:gd name="adj1" fmla="val -20"/>
                <a:gd name="adj2" fmla="val 202486"/>
              </a:avLst>
            </a:prstGeom>
            <a:ln w="127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直線單箭頭接點 168">
              <a:extLst>
                <a:ext uri="{FF2B5EF4-FFF2-40B4-BE49-F238E27FC236}">
                  <a16:creationId xmlns:a16="http://schemas.microsoft.com/office/drawing/2014/main" id="{45C17597-3EBD-4CAC-B3BA-15DC75978225}"/>
                </a:ext>
              </a:extLst>
            </p:cNvPr>
            <p:cNvCxnSpPr>
              <a:cxnSpLocks/>
              <a:endCxn id="131" idx="1"/>
            </p:cNvCxnSpPr>
            <p:nvPr/>
          </p:nvCxnSpPr>
          <p:spPr>
            <a:xfrm>
              <a:off x="619878" y="3151472"/>
              <a:ext cx="288000" cy="473"/>
            </a:xfrm>
            <a:prstGeom prst="straightConnector1">
              <a:avLst/>
            </a:prstGeom>
            <a:ln w="127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0" name="文字方塊 169">
              <a:extLst>
                <a:ext uri="{FF2B5EF4-FFF2-40B4-BE49-F238E27FC236}">
                  <a16:creationId xmlns:a16="http://schemas.microsoft.com/office/drawing/2014/main" id="{B3A9AD31-14AB-420D-9813-1B83E2968ADA}"/>
                </a:ext>
              </a:extLst>
            </p:cNvPr>
            <p:cNvSpPr txBox="1"/>
            <p:nvPr/>
          </p:nvSpPr>
          <p:spPr>
            <a:xfrm>
              <a:off x="114806" y="3027987"/>
              <a:ext cx="57740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1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data_in</a:t>
              </a:r>
              <a:endParaRPr lang="zh-TW" altLang="en-US" sz="1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71" name="直線接點 170">
              <a:extLst>
                <a:ext uri="{FF2B5EF4-FFF2-40B4-BE49-F238E27FC236}">
                  <a16:creationId xmlns:a16="http://schemas.microsoft.com/office/drawing/2014/main" id="{7974F78E-5EAC-46CA-891C-A6AC6BD0DE99}"/>
                </a:ext>
              </a:extLst>
            </p:cNvPr>
            <p:cNvCxnSpPr/>
            <p:nvPr/>
          </p:nvCxnSpPr>
          <p:spPr>
            <a:xfrm flipH="1">
              <a:off x="693570" y="3114169"/>
              <a:ext cx="72000" cy="72000"/>
            </a:xfrm>
            <a:prstGeom prst="line">
              <a:avLst/>
            </a:prstGeom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2" name="文字方塊 171">
              <a:extLst>
                <a:ext uri="{FF2B5EF4-FFF2-40B4-BE49-F238E27FC236}">
                  <a16:creationId xmlns:a16="http://schemas.microsoft.com/office/drawing/2014/main" id="{993BB335-2ED5-47EA-8ADD-5FDF5545AFFC}"/>
                </a:ext>
              </a:extLst>
            </p:cNvPr>
            <p:cNvSpPr txBox="1"/>
            <p:nvPr/>
          </p:nvSpPr>
          <p:spPr>
            <a:xfrm>
              <a:off x="611655" y="2936028"/>
              <a:ext cx="23596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8</a:t>
              </a:r>
              <a:endParaRPr lang="zh-TW" alt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73" name="直線單箭頭接點 172">
              <a:extLst>
                <a:ext uri="{FF2B5EF4-FFF2-40B4-BE49-F238E27FC236}">
                  <a16:creationId xmlns:a16="http://schemas.microsoft.com/office/drawing/2014/main" id="{75A98842-AC5E-4714-A5BC-755818D83216}"/>
                </a:ext>
              </a:extLst>
            </p:cNvPr>
            <p:cNvCxnSpPr>
              <a:cxnSpLocks/>
              <a:stCxn id="139" idx="3"/>
            </p:cNvCxnSpPr>
            <p:nvPr/>
          </p:nvCxnSpPr>
          <p:spPr>
            <a:xfrm>
              <a:off x="6085295" y="3152503"/>
              <a:ext cx="288000" cy="1347"/>
            </a:xfrm>
            <a:prstGeom prst="straightConnector1">
              <a:avLst/>
            </a:prstGeom>
            <a:ln w="127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4" name="文字方塊 173">
              <a:extLst>
                <a:ext uri="{FF2B5EF4-FFF2-40B4-BE49-F238E27FC236}">
                  <a16:creationId xmlns:a16="http://schemas.microsoft.com/office/drawing/2014/main" id="{DE76A903-3D91-4CE9-B892-9709AD54AF1C}"/>
                </a:ext>
              </a:extLst>
            </p:cNvPr>
            <p:cNvSpPr txBox="1"/>
            <p:nvPr/>
          </p:nvSpPr>
          <p:spPr>
            <a:xfrm>
              <a:off x="6312187" y="3028963"/>
              <a:ext cx="62709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1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data_out</a:t>
              </a:r>
              <a:endParaRPr lang="zh-TW" altLang="en-US" sz="1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75" name="直線接點 174">
              <a:extLst>
                <a:ext uri="{FF2B5EF4-FFF2-40B4-BE49-F238E27FC236}">
                  <a16:creationId xmlns:a16="http://schemas.microsoft.com/office/drawing/2014/main" id="{04BC35E4-A0CF-4874-AF58-C6A1727BF5E2}"/>
                </a:ext>
              </a:extLst>
            </p:cNvPr>
            <p:cNvCxnSpPr/>
            <p:nvPr/>
          </p:nvCxnSpPr>
          <p:spPr>
            <a:xfrm flipH="1">
              <a:off x="6158987" y="3116074"/>
              <a:ext cx="72000" cy="72000"/>
            </a:xfrm>
            <a:prstGeom prst="line">
              <a:avLst/>
            </a:prstGeom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6" name="文字方塊 175">
              <a:extLst>
                <a:ext uri="{FF2B5EF4-FFF2-40B4-BE49-F238E27FC236}">
                  <a16:creationId xmlns:a16="http://schemas.microsoft.com/office/drawing/2014/main" id="{42DB4376-C0AE-4DCC-ACEB-5466E129649B}"/>
                </a:ext>
              </a:extLst>
            </p:cNvPr>
            <p:cNvSpPr txBox="1"/>
            <p:nvPr/>
          </p:nvSpPr>
          <p:spPr>
            <a:xfrm>
              <a:off x="6077072" y="2937933"/>
              <a:ext cx="23596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8</a:t>
              </a:r>
              <a:endParaRPr lang="zh-TW" alt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83" name="文字方塊 182">
            <a:extLst>
              <a:ext uri="{FF2B5EF4-FFF2-40B4-BE49-F238E27FC236}">
                <a16:creationId xmlns:a16="http://schemas.microsoft.com/office/drawing/2014/main" id="{6F3C0F36-AF82-4514-8E32-45B0E82B01BD}"/>
              </a:ext>
            </a:extLst>
          </p:cNvPr>
          <p:cNvSpPr txBox="1"/>
          <p:nvPr/>
        </p:nvSpPr>
        <p:spPr>
          <a:xfrm>
            <a:off x="11760000" y="6488668"/>
            <a:ext cx="43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06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7307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29">
            <a:extLst>
              <a:ext uri="{FF2B5EF4-FFF2-40B4-BE49-F238E27FC236}">
                <a16:creationId xmlns:a16="http://schemas.microsoft.com/office/drawing/2014/main" id="{E3C1195E-6C7F-4C96-906A-6EDE75AE5BD3}"/>
              </a:ext>
            </a:extLst>
          </p:cNvPr>
          <p:cNvSpPr/>
          <p:nvPr/>
        </p:nvSpPr>
        <p:spPr>
          <a:xfrm>
            <a:off x="-746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4" name="组合 53"/>
          <p:cNvGrpSpPr/>
          <p:nvPr/>
        </p:nvGrpSpPr>
        <p:grpSpPr>
          <a:xfrm>
            <a:off x="568443" y="319365"/>
            <a:ext cx="3164381" cy="400110"/>
            <a:chOff x="568442" y="319364"/>
            <a:chExt cx="3164381" cy="400111"/>
          </a:xfrm>
        </p:grpSpPr>
        <p:sp>
          <p:nvSpPr>
            <p:cNvPr id="55" name="文本框 23"/>
            <p:cNvSpPr txBox="1"/>
            <p:nvPr/>
          </p:nvSpPr>
          <p:spPr>
            <a:xfrm>
              <a:off x="665958" y="319364"/>
              <a:ext cx="3066865" cy="4001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0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n-ea"/>
                </a:rPr>
                <a:t>教育性晶片下線經驗</a:t>
              </a:r>
              <a:r>
                <a:rPr lang="en-US" altLang="zh-TW" sz="20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n-ea"/>
                </a:rPr>
                <a:t>-AES</a:t>
              </a:r>
              <a:endParaRPr lang="zh-CN" altLang="en-US" sz="20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</a:endParaRPr>
            </a:p>
          </p:txBody>
        </p:sp>
        <p:sp>
          <p:nvSpPr>
            <p:cNvPr id="56" name="等腰三角形 55"/>
            <p:cNvSpPr/>
            <p:nvPr/>
          </p:nvSpPr>
          <p:spPr>
            <a:xfrm rot="16200000" flipH="1" flipV="1">
              <a:off x="492508" y="454911"/>
              <a:ext cx="304323" cy="152455"/>
            </a:xfrm>
            <a:prstGeom prst="triangle">
              <a:avLst/>
            </a:prstGeom>
            <a:solidFill>
              <a:schemeClr val="tx2"/>
            </a:soli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  <a:latin typeface="微软雅黑"/>
                <a:cs typeface="+mn-ea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矩形 62">
                <a:extLst>
                  <a:ext uri="{FF2B5EF4-FFF2-40B4-BE49-F238E27FC236}">
                    <a16:creationId xmlns:a16="http://schemas.microsoft.com/office/drawing/2014/main" id="{90EC403C-1F6D-43A2-8073-7E913789B982}"/>
                  </a:ext>
                </a:extLst>
              </p:cNvPr>
              <p:cNvSpPr/>
              <p:nvPr/>
            </p:nvSpPr>
            <p:spPr>
              <a:xfrm>
                <a:off x="3738106" y="3478163"/>
                <a:ext cx="4719562" cy="246952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zh-TW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zh-TW" alt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zh-TW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TW" altLang="en-US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zh-TW" altLang="en-US" i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  <m:sup>
                                    <m:r>
                                      <a:rPr lang="zh-TW" altLang="en-US" i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zh-TW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TW" altLang="en-US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zh-TW" altLang="en-US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zh-TW" altLang="en-US" i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zh-TW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TW" altLang="en-US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zh-TW" altLang="en-US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zh-TW" altLang="en-US" i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zh-TW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TW" altLang="en-US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zh-TW" altLang="en-US" i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a:rPr lang="zh-TW" altLang="en-US" i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zh-TW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TW" altLang="en-US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zh-TW" altLang="en-US" i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  <m:sup>
                                    <m:r>
                                      <a:rPr lang="zh-TW" altLang="en-US" i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zh-TW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TW" altLang="en-US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zh-TW" altLang="en-US" i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  <m:sup>
                                    <m:r>
                                      <a:rPr lang="zh-TW" altLang="en-US" i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zh-TW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TW" altLang="en-US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zh-TW" altLang="en-US" i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  <m:sup>
                                    <m:r>
                                      <a:rPr lang="zh-TW" altLang="en-US" i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zh-TW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TW" altLang="en-US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zh-TW" altLang="en-US" i="0"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  <m:sup>
                                    <m:r>
                                      <a:rPr lang="zh-TW" altLang="en-US" i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r>
                        <a:rPr lang="zh-TW" altLang="en-US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zh-TW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8"/>
                                    <m:mcJc m:val="center"/>
                                  </m:mcPr>
                                </m:mc>
                              </m:mcs>
                              <m:ctrlPr>
                                <a:rPr lang="zh-TW" alt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zh-TW" alt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TW" alt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TW" alt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TW" alt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TW" alt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TW" alt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TW" alt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TW" alt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zh-TW" alt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TW" alt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TW" alt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TW" alt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TW" alt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TW" alt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TW" alt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TW" alt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zh-TW" alt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TW" alt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TW" alt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TW" alt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TW" alt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TW" alt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TW" alt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TW" alt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zh-TW" alt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TW" alt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TW" alt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TW" alt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TW" alt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TW" alt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TW" alt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TW" alt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zh-TW" alt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TW" alt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TW" alt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TW" alt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TW" alt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TW" alt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TW" alt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TW" alt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zh-TW" alt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TW" alt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TW" alt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TW" alt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TW" alt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TW" alt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TW" alt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TW" alt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zh-TW" alt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TW" alt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TW" alt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TW" alt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TW" alt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TW" alt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TW" alt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TW" alt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zh-TW" alt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TW" alt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TW" alt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TW" alt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TW" alt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TW" alt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TW" alt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TW" alt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zh-TW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zh-TW" alt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zh-TW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TW" altLang="en-US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zh-TW" altLang="en-US" i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TW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TW" altLang="en-US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zh-TW" altLang="en-US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TW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TW" altLang="en-US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zh-TW" altLang="en-US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TW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TW" altLang="en-US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zh-TW" altLang="en-US" i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TW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TW" altLang="en-US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zh-TW" altLang="en-US" i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TW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TW" altLang="en-US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zh-TW" altLang="en-US" i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TW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TW" altLang="en-US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zh-TW" altLang="en-US" i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TW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TW" altLang="en-US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zh-TW" altLang="en-US" i="0"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zh-TW" altLang="en-US" i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zh-TW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zh-TW" alt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zh-TW" alt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zh-TW" alt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zh-TW" alt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zh-TW" alt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zh-TW" alt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zh-TW" alt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zh-TW" alt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zh-TW" alt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63" name="矩形 62">
                <a:extLst>
                  <a:ext uri="{FF2B5EF4-FFF2-40B4-BE49-F238E27FC236}">
                    <a16:creationId xmlns:a16="http://schemas.microsoft.com/office/drawing/2014/main" id="{90EC403C-1F6D-43A2-8073-7E913789B9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8106" y="3478163"/>
                <a:ext cx="4719562" cy="246952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文本框 16">
            <a:extLst>
              <a:ext uri="{FF2B5EF4-FFF2-40B4-BE49-F238E27FC236}">
                <a16:creationId xmlns:a16="http://schemas.microsoft.com/office/drawing/2014/main" id="{10FBC0C3-44CD-4972-B8F9-E3477D2002BC}"/>
              </a:ext>
            </a:extLst>
          </p:cNvPr>
          <p:cNvSpPr txBox="1"/>
          <p:nvPr/>
        </p:nvSpPr>
        <p:spPr>
          <a:xfrm>
            <a:off x="1057298" y="1587902"/>
            <a:ext cx="25955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n-US" altLang="zh-TW" sz="2000" b="1" dirty="0">
                <a:solidFill>
                  <a:schemeClr val="accent6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Affine transformation</a:t>
            </a:r>
          </a:p>
        </p:txBody>
      </p:sp>
      <p:cxnSp>
        <p:nvCxnSpPr>
          <p:cNvPr id="65" name="直線接點 64">
            <a:extLst>
              <a:ext uri="{FF2B5EF4-FFF2-40B4-BE49-F238E27FC236}">
                <a16:creationId xmlns:a16="http://schemas.microsoft.com/office/drawing/2014/main" id="{4F267243-9693-45ED-AF37-5B1F64746171}"/>
              </a:ext>
            </a:extLst>
          </p:cNvPr>
          <p:cNvCxnSpPr>
            <a:cxnSpLocks/>
          </p:cNvCxnSpPr>
          <p:nvPr/>
        </p:nvCxnSpPr>
        <p:spPr>
          <a:xfrm>
            <a:off x="1054755" y="1988803"/>
            <a:ext cx="2880000" cy="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文字方塊 65">
                <a:extLst>
                  <a:ext uri="{FF2B5EF4-FFF2-40B4-BE49-F238E27FC236}">
                    <a16:creationId xmlns:a16="http://schemas.microsoft.com/office/drawing/2014/main" id="{CC02DCED-DEAE-4015-BE00-912E5DC7CAFE}"/>
                  </a:ext>
                </a:extLst>
              </p:cNvPr>
              <p:cNvSpPr txBox="1"/>
              <p:nvPr/>
            </p:nvSpPr>
            <p:spPr>
              <a:xfrm>
                <a:off x="1060560" y="1991420"/>
                <a:ext cx="9368229" cy="9526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R="63500" hangingPunct="0">
                  <a:lnSpc>
                    <a:spcPct val="150000"/>
                  </a:lnSpc>
                  <a:spcAft>
                    <a:spcPts val="0"/>
                  </a:spcAft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zh-TW" altLang="zh-TW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TW" i="1" kern="100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TW" i="1" kern="100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TW" i="1" kern="100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bSup>
                    <m:r>
                      <a:rPr lang="en-US" altLang="zh-TW" i="1" kern="100"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zh-TW" altLang="zh-TW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i="1" kern="100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TW" i="1" kern="100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TW" i="1" kern="100"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⊕</m:t>
                    </m:r>
                    <m:sSub>
                      <m:sSubPr>
                        <m:ctrlPr>
                          <a:rPr lang="zh-TW" altLang="zh-TW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i="1" kern="100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b>
                        <m:d>
                          <m:dPr>
                            <m:ctrlPr>
                              <a:rPr lang="zh-TW" altLang="zh-TW" i="1" kern="1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i="1" kern="100">
                                <a:latin typeface="Cambria Math" panose="02040503050406030204" pitchFamily="18" charset="0"/>
                                <a:ea typeface="標楷體" panose="03000509000000000000" pitchFamily="65" charset="-120"/>
                                <a:cs typeface="Times New Roman" panose="02020603050405020304" pitchFamily="18" charset="0"/>
                              </a:rPr>
                              <m:t>𝑖</m:t>
                            </m:r>
                            <m:r>
                              <a:rPr lang="en-US" altLang="zh-TW" i="1" kern="100">
                                <a:latin typeface="Cambria Math" panose="02040503050406030204" pitchFamily="18" charset="0"/>
                                <a:ea typeface="標楷體" panose="03000509000000000000" pitchFamily="65" charset="-120"/>
                                <a:cs typeface="Times New Roman" panose="02020603050405020304" pitchFamily="18" charset="0"/>
                              </a:rPr>
                              <m:t>+4</m:t>
                            </m:r>
                          </m:e>
                        </m:d>
                        <m:r>
                          <a:rPr lang="en-US" altLang="zh-TW" i="1" kern="100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𝑚𝑜𝑑</m:t>
                        </m:r>
                        <m:r>
                          <a:rPr lang="en-US" altLang="zh-TW" i="1" kern="100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8</m:t>
                        </m:r>
                      </m:sub>
                    </m:sSub>
                    <m:r>
                      <a:rPr lang="en-US" altLang="zh-TW" i="1" kern="100"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⊕</m:t>
                    </m:r>
                    <m:sSub>
                      <m:sSubPr>
                        <m:ctrlPr>
                          <a:rPr lang="zh-TW" altLang="zh-TW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i="1" kern="100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b>
                        <m:d>
                          <m:dPr>
                            <m:ctrlPr>
                              <a:rPr lang="zh-TW" altLang="zh-TW" i="1" kern="1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i="1" kern="100">
                                <a:latin typeface="Cambria Math" panose="02040503050406030204" pitchFamily="18" charset="0"/>
                                <a:ea typeface="標楷體" panose="03000509000000000000" pitchFamily="65" charset="-120"/>
                                <a:cs typeface="Times New Roman" panose="02020603050405020304" pitchFamily="18" charset="0"/>
                              </a:rPr>
                              <m:t>𝑖</m:t>
                            </m:r>
                            <m:r>
                              <a:rPr lang="en-US" altLang="zh-TW" i="1" kern="100">
                                <a:latin typeface="Cambria Math" panose="02040503050406030204" pitchFamily="18" charset="0"/>
                                <a:ea typeface="標楷體" panose="03000509000000000000" pitchFamily="65" charset="-120"/>
                                <a:cs typeface="Times New Roman" panose="02020603050405020304" pitchFamily="18" charset="0"/>
                              </a:rPr>
                              <m:t>+5</m:t>
                            </m:r>
                          </m:e>
                        </m:d>
                        <m:r>
                          <a:rPr lang="en-US" altLang="zh-TW" i="1" kern="100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𝑚𝑜𝑑</m:t>
                        </m:r>
                        <m:r>
                          <a:rPr lang="en-US" altLang="zh-TW" i="1" kern="100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8</m:t>
                        </m:r>
                      </m:sub>
                    </m:sSub>
                    <m:r>
                      <a:rPr lang="en-US" altLang="zh-TW" i="1" kern="100"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⊕</m:t>
                    </m:r>
                    <m:sSub>
                      <m:sSubPr>
                        <m:ctrlPr>
                          <a:rPr lang="zh-TW" altLang="zh-TW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i="1" kern="100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b>
                        <m:d>
                          <m:dPr>
                            <m:ctrlPr>
                              <a:rPr lang="zh-TW" altLang="zh-TW" i="1" kern="1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i="1" kern="100">
                                <a:latin typeface="Cambria Math" panose="02040503050406030204" pitchFamily="18" charset="0"/>
                                <a:ea typeface="標楷體" panose="03000509000000000000" pitchFamily="65" charset="-120"/>
                                <a:cs typeface="Times New Roman" panose="02020603050405020304" pitchFamily="18" charset="0"/>
                              </a:rPr>
                              <m:t>𝑖</m:t>
                            </m:r>
                            <m:r>
                              <a:rPr lang="en-US" altLang="zh-TW" i="1" kern="100">
                                <a:latin typeface="Cambria Math" panose="02040503050406030204" pitchFamily="18" charset="0"/>
                                <a:ea typeface="標楷體" panose="03000509000000000000" pitchFamily="65" charset="-120"/>
                                <a:cs typeface="Times New Roman" panose="02020603050405020304" pitchFamily="18" charset="0"/>
                              </a:rPr>
                              <m:t>+6</m:t>
                            </m:r>
                          </m:e>
                        </m:d>
                        <m:r>
                          <a:rPr lang="en-US" altLang="zh-TW" i="1" kern="100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𝑚𝑜𝑑</m:t>
                        </m:r>
                        <m:r>
                          <a:rPr lang="en-US" altLang="zh-TW" i="1" kern="100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8</m:t>
                        </m:r>
                      </m:sub>
                    </m:sSub>
                    <m:r>
                      <a:rPr lang="en-US" altLang="zh-TW" i="1" kern="100"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⊕</m:t>
                    </m:r>
                    <m:sSub>
                      <m:sSubPr>
                        <m:ctrlPr>
                          <a:rPr lang="zh-TW" altLang="zh-TW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i="1" kern="100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b>
                        <m:d>
                          <m:dPr>
                            <m:ctrlPr>
                              <a:rPr lang="zh-TW" altLang="zh-TW" i="1" kern="1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i="1" kern="100">
                                <a:latin typeface="Cambria Math" panose="02040503050406030204" pitchFamily="18" charset="0"/>
                                <a:ea typeface="標楷體" panose="03000509000000000000" pitchFamily="65" charset="-120"/>
                                <a:cs typeface="Times New Roman" panose="02020603050405020304" pitchFamily="18" charset="0"/>
                              </a:rPr>
                              <m:t>𝑖</m:t>
                            </m:r>
                            <m:r>
                              <a:rPr lang="en-US" altLang="zh-TW" i="1" kern="100">
                                <a:latin typeface="Cambria Math" panose="02040503050406030204" pitchFamily="18" charset="0"/>
                                <a:ea typeface="標楷體" panose="03000509000000000000" pitchFamily="65" charset="-120"/>
                                <a:cs typeface="Times New Roman" panose="02020603050405020304" pitchFamily="18" charset="0"/>
                              </a:rPr>
                              <m:t>+7</m:t>
                            </m:r>
                          </m:e>
                        </m:d>
                        <m:r>
                          <a:rPr lang="en-US" altLang="zh-TW" i="1" kern="100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𝑚𝑜𝑑</m:t>
                        </m:r>
                        <m:r>
                          <a:rPr lang="en-US" altLang="zh-TW" i="1" kern="100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8</m:t>
                        </m:r>
                      </m:sub>
                    </m:sSub>
                    <m:r>
                      <a:rPr lang="en-US" altLang="zh-TW" i="1" kern="100"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⊕</m:t>
                    </m:r>
                    <m:sSub>
                      <m:sSubPr>
                        <m:ctrlPr>
                          <a:rPr lang="zh-TW" altLang="zh-TW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i="1" kern="100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TW" i="1" kern="100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TW" kern="100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i="1" kern="100"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  </m:t>
                    </m:r>
                    <m:r>
                      <a:rPr lang="en-US" altLang="zh-TW" i="1" kern="100"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𝑓𝑜𝑟</m:t>
                    </m:r>
                    <m:r>
                      <a:rPr lang="en-US" altLang="zh-TW" i="1" kern="100"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 0≤</m:t>
                    </m:r>
                    <m:r>
                      <a:rPr lang="en-US" altLang="zh-TW" i="1" kern="100"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n-US" altLang="zh-TW" i="1" kern="100"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&lt;8</m:t>
                    </m:r>
                  </m:oMath>
                </a14:m>
                <a:endParaRPr lang="en-US" altLang="zh-TW" kern="1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  <a:p>
                <a:pPr marR="63500" hangingPunct="0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zh-TW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i="1" kern="100"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TW" i="1" kern="100"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TW" i="1" dirty="0"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i="1" dirty="0"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i="1" dirty="0"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{63}</m:t>
                          </m:r>
                        </m:e>
                        <m:sub>
                          <m:r>
                            <a:rPr lang="en-US" altLang="zh-TW" i="1" dirty="0"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16</m:t>
                          </m:r>
                        </m:sub>
                      </m:sSub>
                      <m:r>
                        <a:rPr lang="en-US" altLang="zh-TW" i="1" dirty="0"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i="1" dirty="0"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i="1" dirty="0"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{01100011}</m:t>
                          </m:r>
                        </m:e>
                        <m:sub>
                          <m:r>
                            <a:rPr lang="en-US" altLang="zh-TW" i="1" dirty="0"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zh-TW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6" name="文字方塊 65">
                <a:extLst>
                  <a:ext uri="{FF2B5EF4-FFF2-40B4-BE49-F238E27FC236}">
                    <a16:creationId xmlns:a16="http://schemas.microsoft.com/office/drawing/2014/main" id="{CC02DCED-DEAE-4015-BE00-912E5DC7CA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0560" y="1991420"/>
                <a:ext cx="9368229" cy="95269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文字方塊 66">
            <a:extLst>
              <a:ext uri="{FF2B5EF4-FFF2-40B4-BE49-F238E27FC236}">
                <a16:creationId xmlns:a16="http://schemas.microsoft.com/office/drawing/2014/main" id="{663D4DB9-6808-42E6-8926-29F2A9F9B316}"/>
              </a:ext>
            </a:extLst>
          </p:cNvPr>
          <p:cNvSpPr txBox="1"/>
          <p:nvPr/>
        </p:nvSpPr>
        <p:spPr>
          <a:xfrm>
            <a:off x="11760000" y="6488668"/>
            <a:ext cx="43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06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8528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29">
            <a:extLst>
              <a:ext uri="{FF2B5EF4-FFF2-40B4-BE49-F238E27FC236}">
                <a16:creationId xmlns:a16="http://schemas.microsoft.com/office/drawing/2014/main" id="{E3C1195E-6C7F-4C96-906A-6EDE75AE5BD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4" name="组合 53"/>
          <p:cNvGrpSpPr/>
          <p:nvPr/>
        </p:nvGrpSpPr>
        <p:grpSpPr>
          <a:xfrm>
            <a:off x="568443" y="319365"/>
            <a:ext cx="1308104" cy="400110"/>
            <a:chOff x="568442" y="319364"/>
            <a:chExt cx="1308104" cy="400111"/>
          </a:xfrm>
        </p:grpSpPr>
        <p:sp>
          <p:nvSpPr>
            <p:cNvPr id="55" name="文本框 23"/>
            <p:cNvSpPr txBox="1"/>
            <p:nvPr/>
          </p:nvSpPr>
          <p:spPr>
            <a:xfrm>
              <a:off x="665958" y="319364"/>
              <a:ext cx="1210588" cy="4001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0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n-ea"/>
                </a:rPr>
                <a:t>專業技能</a:t>
              </a:r>
              <a:endParaRPr lang="zh-CN" altLang="en-US" sz="20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</a:endParaRPr>
            </a:p>
          </p:txBody>
        </p:sp>
        <p:sp>
          <p:nvSpPr>
            <p:cNvPr id="56" name="等腰三角形 55"/>
            <p:cNvSpPr/>
            <p:nvPr/>
          </p:nvSpPr>
          <p:spPr>
            <a:xfrm rot="16200000" flipH="1" flipV="1">
              <a:off x="492508" y="454911"/>
              <a:ext cx="304323" cy="152455"/>
            </a:xfrm>
            <a:prstGeom prst="triangle">
              <a:avLst/>
            </a:prstGeom>
            <a:solidFill>
              <a:schemeClr val="tx2"/>
            </a:soli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  <a:latin typeface="微软雅黑"/>
                <a:cs typeface="+mn-ea"/>
              </a:endParaRPr>
            </a:p>
          </p:txBody>
        </p:sp>
      </p:grpSp>
      <p:sp>
        <p:nvSpPr>
          <p:cNvPr id="2" name="文字方塊 1">
            <a:extLst>
              <a:ext uri="{FF2B5EF4-FFF2-40B4-BE49-F238E27FC236}">
                <a16:creationId xmlns:a16="http://schemas.microsoft.com/office/drawing/2014/main" id="{54C0D2C8-3DE9-822A-A0EB-114D5D763C1D}"/>
              </a:ext>
            </a:extLst>
          </p:cNvPr>
          <p:cNvSpPr txBox="1"/>
          <p:nvPr/>
        </p:nvSpPr>
        <p:spPr>
          <a:xfrm>
            <a:off x="11760000" y="6488668"/>
            <a:ext cx="43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05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Freeform 13">
            <a:extLst>
              <a:ext uri="{FF2B5EF4-FFF2-40B4-BE49-F238E27FC236}">
                <a16:creationId xmlns:a16="http://schemas.microsoft.com/office/drawing/2014/main" id="{9D96D72A-15C2-2F86-8C91-5CC0043B7635}"/>
              </a:ext>
            </a:extLst>
          </p:cNvPr>
          <p:cNvSpPr>
            <a:spLocks/>
          </p:cNvSpPr>
          <p:nvPr/>
        </p:nvSpPr>
        <p:spPr bwMode="auto">
          <a:xfrm>
            <a:off x="1277658" y="1734885"/>
            <a:ext cx="2520000" cy="612000"/>
          </a:xfrm>
          <a:prstGeom prst="borderCallout3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98502" tIns="49250" rIns="98502" bIns="49250" numCol="1" anchor="t" anchorCtr="0" compatLnSpc="1">
            <a:prstTxWarp prst="textNoShape">
              <a:avLst/>
            </a:prstTxWarp>
          </a:bodyPr>
          <a:lstStyle/>
          <a:p>
            <a:pPr algn="ctr">
              <a:lnSpc>
                <a:spcPct val="150000"/>
              </a:lnSpc>
              <a:defRPr/>
            </a:pPr>
            <a:r>
              <a:rPr kumimoji="0" lang="zh-CN" altLang="en-US" sz="2000" b="1" i="0" u="none" strike="noStrike" kern="0" cap="none" spc="600" normalizeH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程式語言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3A6F3078-D806-B7CC-BE7D-3D20C83D5955}"/>
              </a:ext>
            </a:extLst>
          </p:cNvPr>
          <p:cNvSpPr txBox="1"/>
          <p:nvPr/>
        </p:nvSpPr>
        <p:spPr>
          <a:xfrm>
            <a:off x="1279563" y="2395096"/>
            <a:ext cx="3127432" cy="188365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Verilog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C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Python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Assembly Language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B12FE4B8-8E15-A4DA-9FDD-EC6E1A9901CD}"/>
              </a:ext>
            </a:extLst>
          </p:cNvPr>
          <p:cNvSpPr txBox="1"/>
          <p:nvPr/>
        </p:nvSpPr>
        <p:spPr>
          <a:xfrm>
            <a:off x="4768980" y="2391969"/>
            <a:ext cx="2518094" cy="2806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46100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Design Compiler</a:t>
            </a:r>
          </a:p>
          <a:p>
            <a:pPr marL="546100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IC Compiler</a:t>
            </a:r>
          </a:p>
          <a:p>
            <a:pPr marL="546100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sz="2000" dirty="0" err="1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Vivado</a:t>
            </a:r>
            <a:endParaRPr lang="en-US" altLang="zh-TW" sz="2000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546100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VCS</a:t>
            </a:r>
          </a:p>
          <a:p>
            <a:pPr marL="546100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Verdi</a:t>
            </a:r>
          </a:p>
          <a:p>
            <a:pPr marL="546100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NC-Verilog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981B1807-473E-7BAC-A9CF-24C41DCCD305}"/>
              </a:ext>
            </a:extLst>
          </p:cNvPr>
          <p:cNvSpPr txBox="1"/>
          <p:nvPr/>
        </p:nvSpPr>
        <p:spPr>
          <a:xfrm>
            <a:off x="8258396" y="2394684"/>
            <a:ext cx="251809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fontAlgn="ctr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TOEIC </a:t>
            </a:r>
            <a:r>
              <a:rPr lang="en-US" altLang="zh-TW" sz="20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675</a:t>
            </a:r>
            <a:endParaRPr lang="zh-TW" altLang="en-US" sz="1800" b="1" dirty="0">
              <a:solidFill>
                <a:schemeClr val="tx1"/>
              </a:solidFill>
            </a:endParaRPr>
          </a:p>
        </p:txBody>
      </p:sp>
      <p:sp>
        <p:nvSpPr>
          <p:cNvPr id="8" name="Freeform 13">
            <a:extLst>
              <a:ext uri="{FF2B5EF4-FFF2-40B4-BE49-F238E27FC236}">
                <a16:creationId xmlns:a16="http://schemas.microsoft.com/office/drawing/2014/main" id="{34DBFDB9-0DFF-78D9-D3F4-FD5EBA6B9C3D}"/>
              </a:ext>
            </a:extLst>
          </p:cNvPr>
          <p:cNvSpPr>
            <a:spLocks/>
          </p:cNvSpPr>
          <p:nvPr/>
        </p:nvSpPr>
        <p:spPr bwMode="auto">
          <a:xfrm>
            <a:off x="4768979" y="1734885"/>
            <a:ext cx="2520000" cy="612000"/>
          </a:xfrm>
          <a:prstGeom prst="borderCallout3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98502" tIns="49250" rIns="98502" bIns="49250" numCol="1" anchor="t" anchorCtr="0" compatLnSpc="1">
            <a:prstTxWarp prst="textNoShape">
              <a:avLst/>
            </a:prstTxWarp>
          </a:bodyPr>
          <a:lstStyle/>
          <a:p>
            <a:pPr algn="ctr">
              <a:lnSpc>
                <a:spcPct val="150000"/>
              </a:lnSpc>
              <a:defRPr/>
            </a:pPr>
            <a:r>
              <a:rPr lang="zh-TW" altLang="en-US" sz="2000" b="1" kern="0" spc="60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使用工具</a:t>
            </a:r>
            <a:endParaRPr kumimoji="0" lang="zh-CN" altLang="en-US" sz="2000" b="1" i="0" u="none" strike="noStrike" kern="0" cap="none" spc="600" normalizeH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Freeform 13">
            <a:extLst>
              <a:ext uri="{FF2B5EF4-FFF2-40B4-BE49-F238E27FC236}">
                <a16:creationId xmlns:a16="http://schemas.microsoft.com/office/drawing/2014/main" id="{22B80DFD-90FA-8003-35FD-69DD688DC6BF}"/>
              </a:ext>
            </a:extLst>
          </p:cNvPr>
          <p:cNvSpPr>
            <a:spLocks/>
          </p:cNvSpPr>
          <p:nvPr/>
        </p:nvSpPr>
        <p:spPr bwMode="auto">
          <a:xfrm>
            <a:off x="8258396" y="1734885"/>
            <a:ext cx="2520000" cy="612000"/>
          </a:xfrm>
          <a:prstGeom prst="borderCallout3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98502" tIns="49250" rIns="98502" bIns="49250" numCol="1" anchor="t" anchorCtr="0" compatLnSpc="1">
            <a:prstTxWarp prst="textNoShape">
              <a:avLst/>
            </a:prstTxWarp>
          </a:bodyPr>
          <a:lstStyle/>
          <a:p>
            <a:pPr algn="ctr">
              <a:lnSpc>
                <a:spcPct val="150000"/>
              </a:lnSpc>
              <a:defRPr/>
            </a:pPr>
            <a:r>
              <a:rPr lang="zh-TW" altLang="en-US" sz="2000" b="1" kern="0" spc="600" noProof="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英文能力</a:t>
            </a:r>
            <a:endParaRPr kumimoji="0" lang="zh-CN" altLang="en-US" sz="2000" b="1" i="0" u="none" strike="noStrike" kern="0" cap="none" spc="600" normalizeH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46634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5" grpId="0"/>
      <p:bldP spid="6" grpId="0"/>
      <p:bldP spid="8" grpId="0" animBg="1"/>
      <p:bldP spid="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29">
            <a:extLst>
              <a:ext uri="{FF2B5EF4-FFF2-40B4-BE49-F238E27FC236}">
                <a16:creationId xmlns:a16="http://schemas.microsoft.com/office/drawing/2014/main" id="{E3C1195E-6C7F-4C96-906A-6EDE75AE5BD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4" name="组合 53"/>
          <p:cNvGrpSpPr/>
          <p:nvPr/>
        </p:nvGrpSpPr>
        <p:grpSpPr>
          <a:xfrm>
            <a:off x="568443" y="319365"/>
            <a:ext cx="795143" cy="400110"/>
            <a:chOff x="568442" y="319364"/>
            <a:chExt cx="795143" cy="400111"/>
          </a:xfrm>
        </p:grpSpPr>
        <p:sp>
          <p:nvSpPr>
            <p:cNvPr id="55" name="文本框 23"/>
            <p:cNvSpPr txBox="1"/>
            <p:nvPr/>
          </p:nvSpPr>
          <p:spPr>
            <a:xfrm>
              <a:off x="665958" y="319364"/>
              <a:ext cx="697627" cy="4001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0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n-ea"/>
                </a:rPr>
                <a:t>證書</a:t>
              </a:r>
              <a:endParaRPr lang="zh-CN" altLang="en-US" sz="20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</a:endParaRPr>
            </a:p>
          </p:txBody>
        </p:sp>
        <p:sp>
          <p:nvSpPr>
            <p:cNvPr id="56" name="等腰三角形 55"/>
            <p:cNvSpPr/>
            <p:nvPr/>
          </p:nvSpPr>
          <p:spPr>
            <a:xfrm rot="16200000" flipH="1" flipV="1">
              <a:off x="492508" y="454911"/>
              <a:ext cx="304323" cy="152455"/>
            </a:xfrm>
            <a:prstGeom prst="triangle">
              <a:avLst/>
            </a:prstGeom>
            <a:solidFill>
              <a:schemeClr val="tx2"/>
            </a:soli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  <a:latin typeface="微软雅黑"/>
                <a:cs typeface="+mn-ea"/>
              </a:endParaRPr>
            </a:p>
          </p:txBody>
        </p:sp>
      </p:grpSp>
      <p:sp>
        <p:nvSpPr>
          <p:cNvPr id="2" name="文字方塊 1">
            <a:extLst>
              <a:ext uri="{FF2B5EF4-FFF2-40B4-BE49-F238E27FC236}">
                <a16:creationId xmlns:a16="http://schemas.microsoft.com/office/drawing/2014/main" id="{54C0D2C8-3DE9-822A-A0EB-114D5D763C1D}"/>
              </a:ext>
            </a:extLst>
          </p:cNvPr>
          <p:cNvSpPr txBox="1"/>
          <p:nvPr/>
        </p:nvSpPr>
        <p:spPr>
          <a:xfrm>
            <a:off x="11760000" y="6488668"/>
            <a:ext cx="43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06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59DB0DE9-7663-3DBF-0950-113F0EC81321}"/>
              </a:ext>
            </a:extLst>
          </p:cNvPr>
          <p:cNvSpPr txBox="1"/>
          <p:nvPr/>
        </p:nvSpPr>
        <p:spPr>
          <a:xfrm>
            <a:off x="586772" y="2469891"/>
            <a:ext cx="11018456" cy="9591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TSRI Cell-Based IC Physical Design and Verification with IC Compiler ( 21 hours ) </a:t>
            </a: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TSRI Logic Synthesis with Design Compiler ( 21 hours )</a:t>
            </a: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5A6C46FE-AC3F-F202-64BF-524A719DCFE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73" t="7413" r="7351" b="7007"/>
          <a:stretch/>
        </p:blipFill>
        <p:spPr>
          <a:xfrm>
            <a:off x="6438900" y="3909392"/>
            <a:ext cx="1771650" cy="2495551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5F094C14-BB82-9578-3BE2-3BA4AFC000A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45" t="8952" r="8414" b="6990"/>
          <a:stretch/>
        </p:blipFill>
        <p:spPr>
          <a:xfrm>
            <a:off x="4023780" y="3912980"/>
            <a:ext cx="1771650" cy="2495552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D7EE67FD-134A-43DB-ADCA-25E34B3B44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96000" y="1023968"/>
            <a:ext cx="5400000" cy="118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958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8" y="-702009"/>
            <a:ext cx="5766460" cy="8704088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815254" y="2589937"/>
            <a:ext cx="7937513" cy="132343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zh-TW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教育性晶片</a:t>
            </a:r>
            <a:br>
              <a:rPr lang="en-US" altLang="zh-TW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</a:br>
            <a:r>
              <a:rPr lang="zh-TW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下線經驗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3425059" y="2400956"/>
            <a:ext cx="1915291" cy="1797269"/>
            <a:chOff x="4007069" y="1623847"/>
            <a:chExt cx="1797269" cy="1797269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007069" y="1623847"/>
              <a:ext cx="1797269" cy="1797269"/>
            </a:xfrm>
            <a:prstGeom prst="rect">
              <a:avLst/>
            </a:prstGeom>
          </p:spPr>
        </p:pic>
        <p:sp>
          <p:nvSpPr>
            <p:cNvPr id="4" name="文本框 3"/>
            <p:cNvSpPr txBox="1"/>
            <p:nvPr/>
          </p:nvSpPr>
          <p:spPr>
            <a:xfrm>
              <a:off x="4202454" y="1968483"/>
              <a:ext cx="1506709" cy="1107996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6600" dirty="0">
                  <a:solidFill>
                    <a:schemeClr val="bg1"/>
                  </a:solidFill>
                  <a:latin typeface="汉仪丫丫体简" panose="02010604000101010101" pitchFamily="2" charset="-122"/>
                  <a:ea typeface="汉仪丫丫体简" panose="02010604000101010101" pitchFamily="2" charset="-122"/>
                </a:rPr>
                <a:t>02</a:t>
              </a:r>
              <a:endParaRPr lang="zh-CN" altLang="en-US" sz="5400" dirty="0">
                <a:solidFill>
                  <a:schemeClr val="bg1"/>
                </a:solidFill>
                <a:latin typeface="汉仪丫丫体简" panose="02010604000101010101" pitchFamily="2" charset="-122"/>
                <a:ea typeface="汉仪丫丫体简" panose="02010604000101010101" pitchFamily="2" charset="-122"/>
              </a:endParaRPr>
            </a:p>
          </p:txBody>
        </p:sp>
      </p:grpSp>
      <p:cxnSp>
        <p:nvCxnSpPr>
          <p:cNvPr id="8" name="直接连接符 7"/>
          <p:cNvCxnSpPr/>
          <p:nvPr/>
        </p:nvCxnSpPr>
        <p:spPr>
          <a:xfrm flipV="1">
            <a:off x="9798603" y="2857438"/>
            <a:ext cx="1553169" cy="1519325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 flipV="1">
            <a:off x="10016356" y="2303309"/>
            <a:ext cx="1450428" cy="1418825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699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" presetClass="entr" presetSubtype="8" accel="46000" fill="hold" nodeType="withEffect" p14:presetBounceEnd="5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2000">
                                          <p:cBhvr additive="base">
                                            <p:cTn id="10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2000">
                                          <p:cBhvr additive="base">
                                            <p:cTn id="11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" presetClass="entr" presetSubtype="8" accel="46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29">
            <a:extLst>
              <a:ext uri="{FF2B5EF4-FFF2-40B4-BE49-F238E27FC236}">
                <a16:creationId xmlns:a16="http://schemas.microsoft.com/office/drawing/2014/main" id="{E3C1195E-6C7F-4C96-906A-6EDE75AE5BD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4" name="组合 53"/>
          <p:cNvGrpSpPr/>
          <p:nvPr/>
        </p:nvGrpSpPr>
        <p:grpSpPr>
          <a:xfrm>
            <a:off x="568443" y="319365"/>
            <a:ext cx="3116548" cy="400110"/>
            <a:chOff x="568442" y="319364"/>
            <a:chExt cx="3116548" cy="400111"/>
          </a:xfrm>
        </p:grpSpPr>
        <p:sp>
          <p:nvSpPr>
            <p:cNvPr id="55" name="文本框 23"/>
            <p:cNvSpPr txBox="1"/>
            <p:nvPr/>
          </p:nvSpPr>
          <p:spPr>
            <a:xfrm>
              <a:off x="665958" y="319364"/>
              <a:ext cx="3019032" cy="4001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0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n-ea"/>
                </a:rPr>
                <a:t>教育性晶片下線經驗</a:t>
              </a:r>
              <a:r>
                <a:rPr lang="en-US" altLang="zh-TW" sz="20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n-ea"/>
                </a:rPr>
                <a:t>-FFT</a:t>
              </a:r>
              <a:endParaRPr lang="zh-CN" altLang="en-US" sz="20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</a:endParaRPr>
            </a:p>
          </p:txBody>
        </p:sp>
        <p:sp>
          <p:nvSpPr>
            <p:cNvPr id="56" name="等腰三角形 55"/>
            <p:cNvSpPr/>
            <p:nvPr/>
          </p:nvSpPr>
          <p:spPr>
            <a:xfrm rot="16200000" flipH="1" flipV="1">
              <a:off x="492508" y="454911"/>
              <a:ext cx="304323" cy="152455"/>
            </a:xfrm>
            <a:prstGeom prst="triangle">
              <a:avLst/>
            </a:prstGeom>
            <a:solidFill>
              <a:schemeClr val="tx2"/>
            </a:soli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  <a:latin typeface="微软雅黑"/>
                <a:cs typeface="+mn-ea"/>
              </a:endParaRPr>
            </a:p>
          </p:txBody>
        </p:sp>
      </p:grpSp>
      <p:sp>
        <p:nvSpPr>
          <p:cNvPr id="2" name="文字方塊 1">
            <a:extLst>
              <a:ext uri="{FF2B5EF4-FFF2-40B4-BE49-F238E27FC236}">
                <a16:creationId xmlns:a16="http://schemas.microsoft.com/office/drawing/2014/main" id="{54C0D2C8-3DE9-822A-A0EB-114D5D763C1D}"/>
              </a:ext>
            </a:extLst>
          </p:cNvPr>
          <p:cNvSpPr txBox="1"/>
          <p:nvPr/>
        </p:nvSpPr>
        <p:spPr>
          <a:xfrm>
            <a:off x="11760000" y="6488668"/>
            <a:ext cx="43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08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7581E745-BE20-4BC2-A4D1-4124AFEC837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3440" y="1426901"/>
            <a:ext cx="9005119" cy="432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640301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29">
            <a:extLst>
              <a:ext uri="{FF2B5EF4-FFF2-40B4-BE49-F238E27FC236}">
                <a16:creationId xmlns:a16="http://schemas.microsoft.com/office/drawing/2014/main" id="{E3C1195E-6C7F-4C96-906A-6EDE75AE5BD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54" name="组合 53"/>
          <p:cNvGrpSpPr/>
          <p:nvPr/>
        </p:nvGrpSpPr>
        <p:grpSpPr>
          <a:xfrm>
            <a:off x="568443" y="319365"/>
            <a:ext cx="3194646" cy="400110"/>
            <a:chOff x="568442" y="319364"/>
            <a:chExt cx="3194646" cy="400111"/>
          </a:xfrm>
        </p:grpSpPr>
        <p:sp>
          <p:nvSpPr>
            <p:cNvPr id="55" name="文本框 23"/>
            <p:cNvSpPr txBox="1"/>
            <p:nvPr/>
          </p:nvSpPr>
          <p:spPr>
            <a:xfrm>
              <a:off x="665958" y="319364"/>
              <a:ext cx="3097130" cy="4001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n-ea"/>
                </a:rPr>
                <a:t>FFT Algorithm - CORDIC</a:t>
              </a:r>
              <a:endParaRPr lang="zh-CN" altLang="en-US" sz="20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</a:endParaRPr>
            </a:p>
          </p:txBody>
        </p:sp>
        <p:sp>
          <p:nvSpPr>
            <p:cNvPr id="56" name="等腰三角形 55"/>
            <p:cNvSpPr/>
            <p:nvPr/>
          </p:nvSpPr>
          <p:spPr>
            <a:xfrm rot="16200000" flipH="1" flipV="1">
              <a:off x="492508" y="454911"/>
              <a:ext cx="304323" cy="152455"/>
            </a:xfrm>
            <a:prstGeom prst="triangle">
              <a:avLst/>
            </a:prstGeom>
            <a:solidFill>
              <a:schemeClr val="tx2"/>
            </a:soli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  <a:latin typeface="微软雅黑"/>
                <a:cs typeface="+mn-ea"/>
              </a:endParaRPr>
            </a:p>
          </p:txBody>
        </p:sp>
      </p:grpSp>
      <p:sp>
        <p:nvSpPr>
          <p:cNvPr id="2" name="文字方塊 1">
            <a:extLst>
              <a:ext uri="{FF2B5EF4-FFF2-40B4-BE49-F238E27FC236}">
                <a16:creationId xmlns:a16="http://schemas.microsoft.com/office/drawing/2014/main" id="{54C0D2C8-3DE9-822A-A0EB-114D5D763C1D}"/>
              </a:ext>
            </a:extLst>
          </p:cNvPr>
          <p:cNvSpPr txBox="1"/>
          <p:nvPr/>
        </p:nvSpPr>
        <p:spPr>
          <a:xfrm>
            <a:off x="11760000" y="6488668"/>
            <a:ext cx="43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FB3FB9C6-1DEE-4318-B352-32A1E01F4F54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442" y="1759207"/>
            <a:ext cx="3569164" cy="3176270"/>
          </a:xfrm>
          <a:prstGeom prst="rect">
            <a:avLst/>
          </a:prstGeom>
          <a:noFill/>
        </p:spPr>
      </p:pic>
      <p:grpSp>
        <p:nvGrpSpPr>
          <p:cNvPr id="8" name="群組 7">
            <a:extLst>
              <a:ext uri="{FF2B5EF4-FFF2-40B4-BE49-F238E27FC236}">
                <a16:creationId xmlns:a16="http://schemas.microsoft.com/office/drawing/2014/main" id="{BC3EEB13-28AF-4C4E-B0BA-0810E6F25003}"/>
              </a:ext>
            </a:extLst>
          </p:cNvPr>
          <p:cNvGrpSpPr/>
          <p:nvPr/>
        </p:nvGrpSpPr>
        <p:grpSpPr>
          <a:xfrm>
            <a:off x="3591501" y="2186716"/>
            <a:ext cx="3279397" cy="1860037"/>
            <a:chOff x="8480603" y="2782669"/>
            <a:chExt cx="3279397" cy="186003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文字方塊 4">
                  <a:extLst>
                    <a:ext uri="{FF2B5EF4-FFF2-40B4-BE49-F238E27FC236}">
                      <a16:creationId xmlns:a16="http://schemas.microsoft.com/office/drawing/2014/main" id="{970FAD9C-4757-481F-86C6-D40DFDAD3496}"/>
                    </a:ext>
                  </a:extLst>
                </p:cNvPr>
                <p:cNvSpPr txBox="1"/>
                <p:nvPr/>
              </p:nvSpPr>
              <p:spPr>
                <a:xfrm>
                  <a:off x="8480603" y="2782669"/>
                  <a:ext cx="3279397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func>
                          <m:func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TW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r>
                              <a:rPr lang="zh-TW" altLang="en-US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func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func>
                          <m:func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TW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r>
                              <a:rPr lang="zh-TW" altLang="en-US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func>
                      </m:oMath>
                    </m:oMathPara>
                  </a14:m>
                  <a:endParaRPr lang="en-US" altLang="zh-TW" b="0" dirty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func>
                          <m:func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TW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r>
                              <a:rPr lang="zh-TW" altLang="en-US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func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func>
                          <m:func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TW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r>
                              <a:rPr lang="zh-TW" altLang="en-US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func>
                      </m:oMath>
                    </m:oMathPara>
                  </a14:m>
                  <a:endParaRPr lang="en-US" altLang="zh-TW" dirty="0"/>
                </a:p>
              </p:txBody>
            </p:sp>
          </mc:Choice>
          <mc:Fallback xmlns="">
            <p:sp>
              <p:nvSpPr>
                <p:cNvPr id="5" name="文字方塊 4">
                  <a:extLst>
                    <a:ext uri="{FF2B5EF4-FFF2-40B4-BE49-F238E27FC236}">
                      <a16:creationId xmlns:a16="http://schemas.microsoft.com/office/drawing/2014/main" id="{970FAD9C-4757-481F-86C6-D40DFDAD349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80603" y="2782669"/>
                  <a:ext cx="3279397" cy="646331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箭號: 向下 5">
              <a:extLst>
                <a:ext uri="{FF2B5EF4-FFF2-40B4-BE49-F238E27FC236}">
                  <a16:creationId xmlns:a16="http://schemas.microsoft.com/office/drawing/2014/main" id="{C44B06AE-1C77-4DA8-B131-B97C4551DBC6}"/>
                </a:ext>
              </a:extLst>
            </p:cNvPr>
            <p:cNvSpPr/>
            <p:nvPr/>
          </p:nvSpPr>
          <p:spPr>
            <a:xfrm>
              <a:off x="10012301" y="3486875"/>
              <a:ext cx="216000" cy="43200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文字方塊 6">
                  <a:extLst>
                    <a:ext uri="{FF2B5EF4-FFF2-40B4-BE49-F238E27FC236}">
                      <a16:creationId xmlns:a16="http://schemas.microsoft.com/office/drawing/2014/main" id="{019AB6ED-BC38-4BA3-86D7-E19D0EDEA3A5}"/>
                    </a:ext>
                  </a:extLst>
                </p:cNvPr>
                <p:cNvSpPr txBox="1"/>
                <p:nvPr/>
              </p:nvSpPr>
              <p:spPr>
                <a:xfrm>
                  <a:off x="10232141" y="3564375"/>
                  <a:ext cx="1527859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TW" altLang="en-US" sz="1200" dirty="0"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提出</a:t>
                  </a:r>
                  <a14:m>
                    <m:oMath xmlns:m="http://schemas.openxmlformats.org/officeDocument/2006/math">
                      <m:func>
                        <m:funcPr>
                          <m:ctrlPr>
                            <a:rPr lang="en-US" altLang="zh-TW" sz="12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TW" sz="120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zh-TW" altLang="en-US" sz="120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a14:m>
                  <a:r>
                    <a:rPr lang="zh-TW" altLang="en-US" sz="1200" dirty="0"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到括弧外</a:t>
                  </a:r>
                </a:p>
              </p:txBody>
            </p:sp>
          </mc:Choice>
          <mc:Fallback xmlns="">
            <p:sp>
              <p:nvSpPr>
                <p:cNvPr id="7" name="文字方塊 6">
                  <a:extLst>
                    <a:ext uri="{FF2B5EF4-FFF2-40B4-BE49-F238E27FC236}">
                      <a16:creationId xmlns:a16="http://schemas.microsoft.com/office/drawing/2014/main" id="{019AB6ED-BC38-4BA3-86D7-E19D0EDEA3A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32141" y="3564375"/>
                  <a:ext cx="1527859" cy="276999"/>
                </a:xfrm>
                <a:prstGeom prst="rect">
                  <a:avLst/>
                </a:prstGeom>
                <a:blipFill>
                  <a:blip r:embed="rId5"/>
                  <a:stretch>
                    <a:fillRect t="-2174" b="-1304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文字方塊 14">
                  <a:extLst>
                    <a:ext uri="{FF2B5EF4-FFF2-40B4-BE49-F238E27FC236}">
                      <a16:creationId xmlns:a16="http://schemas.microsoft.com/office/drawing/2014/main" id="{3FFC92F9-6C74-41B9-B0FA-2E65B83DDDC0}"/>
                    </a:ext>
                  </a:extLst>
                </p:cNvPr>
                <p:cNvSpPr txBox="1"/>
                <p:nvPr/>
              </p:nvSpPr>
              <p:spPr>
                <a:xfrm>
                  <a:off x="8480603" y="3996375"/>
                  <a:ext cx="3279397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unc>
                          <m:func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TW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r>
                              <a:rPr lang="zh-TW" altLang="en-US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func>
                        <m:d>
                          <m:d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func>
                              <m:func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zh-TW">
                                    <a:latin typeface="Cambria Math" panose="02040503050406030204" pitchFamily="18" charset="0"/>
                                  </a:rPr>
                                  <m:t>tan</m:t>
                                </m:r>
                              </m:fName>
                              <m:e>
                                <m:r>
                                  <a:rPr lang="zh-TW" altLang="en-US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func>
                          </m:e>
                        </m:d>
                      </m:oMath>
                    </m:oMathPara>
                  </a14:m>
                  <a:endParaRPr lang="en-US" altLang="zh-TW" b="0" dirty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unc>
                          <m:func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TW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r>
                              <a:rPr lang="zh-TW" altLang="en-US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func>
                        <m:d>
                          <m:d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func>
                              <m:func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zh-TW">
                                    <a:latin typeface="Cambria Math" panose="02040503050406030204" pitchFamily="18" charset="0"/>
                                  </a:rPr>
                                  <m:t>tan</m:t>
                                </m:r>
                              </m:fName>
                              <m:e>
                                <m:r>
                                  <a:rPr lang="zh-TW" altLang="en-US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func>
                          </m:e>
                        </m:d>
                      </m:oMath>
                    </m:oMathPara>
                  </a14:m>
                  <a:endParaRPr lang="en-US" altLang="zh-TW" dirty="0"/>
                </a:p>
              </p:txBody>
            </p:sp>
          </mc:Choice>
          <mc:Fallback xmlns="">
            <p:sp>
              <p:nvSpPr>
                <p:cNvPr id="15" name="文字方塊 14">
                  <a:extLst>
                    <a:ext uri="{FF2B5EF4-FFF2-40B4-BE49-F238E27FC236}">
                      <a16:creationId xmlns:a16="http://schemas.microsoft.com/office/drawing/2014/main" id="{3FFC92F9-6C74-41B9-B0FA-2E65B83DDDC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80603" y="3996375"/>
                  <a:ext cx="3279397" cy="646331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3" name="圖片 12">
            <a:extLst>
              <a:ext uri="{FF2B5EF4-FFF2-40B4-BE49-F238E27FC236}">
                <a16:creationId xmlns:a16="http://schemas.microsoft.com/office/drawing/2014/main" id="{00094503-4011-A537-E24C-CB6A3D2F50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62952" y="2041195"/>
            <a:ext cx="3660113" cy="1583703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8071D78F-C0DF-7C6B-F44B-D60D9638F29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19677" y="3581080"/>
            <a:ext cx="1976567" cy="1066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27666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1-0428-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heme/theme1.xml><?xml version="1.0" encoding="utf-8"?>
<a:theme xmlns:a="http://schemas.openxmlformats.org/drawingml/2006/main" name="千图网海量PPT模板www.58pic.com">
  <a:themeElements>
    <a:clrScheme name="自定义 306">
      <a:dk1>
        <a:sysClr val="windowText" lastClr="000000"/>
      </a:dk1>
      <a:lt1>
        <a:sysClr val="window" lastClr="FFFFFF"/>
      </a:lt1>
      <a:dk2>
        <a:srgbClr val="3F3F3F"/>
      </a:dk2>
      <a:lt2>
        <a:srgbClr val="262626"/>
      </a:lt2>
      <a:accent1>
        <a:srgbClr val="262626"/>
      </a:accent1>
      <a:accent2>
        <a:srgbClr val="3F3F3F"/>
      </a:accent2>
      <a:accent3>
        <a:srgbClr val="262626"/>
      </a:accent3>
      <a:accent4>
        <a:srgbClr val="3F3F3F"/>
      </a:accent4>
      <a:accent5>
        <a:srgbClr val="262626"/>
      </a:accent5>
      <a:accent6>
        <a:srgbClr val="3F3F3F"/>
      </a:accent6>
      <a:hlink>
        <a:srgbClr val="0563C1"/>
      </a:hlink>
      <a:folHlink>
        <a:srgbClr val="954F72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1125</TotalTime>
  <Words>2140</Words>
  <Application>Microsoft Office PowerPoint</Application>
  <PresentationFormat>寬螢幕</PresentationFormat>
  <Paragraphs>932</Paragraphs>
  <Slides>41</Slides>
  <Notes>41</Notes>
  <HiddenSlides>6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41</vt:i4>
      </vt:variant>
    </vt:vector>
  </HeadingPairs>
  <TitlesOfParts>
    <vt:vector size="50" baseType="lpstr">
      <vt:lpstr>微软雅黑</vt:lpstr>
      <vt:lpstr>汉仪丫丫体简</vt:lpstr>
      <vt:lpstr>微軟正黑體</vt:lpstr>
      <vt:lpstr>Arial</vt:lpstr>
      <vt:lpstr>Calibri</vt:lpstr>
      <vt:lpstr>Cambria Math</vt:lpstr>
      <vt:lpstr>Times New Roman</vt:lpstr>
      <vt:lpstr>Wingdings</vt:lpstr>
      <vt:lpstr>千图网海量PPT模板www.58pic.com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优品PPT</dc:creator>
  <dc:description>http://www.ypppt.com/</dc:description>
  <cp:lastModifiedBy>450A 蘇柏丞</cp:lastModifiedBy>
  <cp:revision>81</cp:revision>
  <dcterms:created xsi:type="dcterms:W3CDTF">2015-05-05T08:02:14Z</dcterms:created>
  <dcterms:modified xsi:type="dcterms:W3CDTF">2024-04-15T16:50:36Z</dcterms:modified>
</cp:coreProperties>
</file>